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9144000"/>
  <p:notesSz cx="7053250" cy="9309100"/>
  <p:embeddedFontLs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CenturyGothic-bold.fntdata"/><Relationship Id="rId12" Type="http://schemas.openxmlformats.org/officeDocument/2006/relationships/slide" Target="slides/slide8.xml"/><Relationship Id="rId56" Type="http://schemas.openxmlformats.org/officeDocument/2006/relationships/font" Target="fonts/CenturyGothic-regular.fntdata"/><Relationship Id="rId15" Type="http://schemas.openxmlformats.org/officeDocument/2006/relationships/slide" Target="slides/slide11.xml"/><Relationship Id="rId59" Type="http://schemas.openxmlformats.org/officeDocument/2006/relationships/font" Target="fonts/CenturyGothic-boldItalic.fntdata"/><Relationship Id="rId14" Type="http://schemas.openxmlformats.org/officeDocument/2006/relationships/slide" Target="slides/slide10.xml"/><Relationship Id="rId58" Type="http://schemas.openxmlformats.org/officeDocument/2006/relationships/font" Target="fonts/CenturyGothic-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56414" cy="465455"/>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995217" y="0"/>
            <a:ext cx="3056414" cy="465455"/>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5327" y="4421823"/>
            <a:ext cx="5642610" cy="4189095"/>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42029"/>
            <a:ext cx="3056414" cy="465455"/>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 name="Shape 86"/>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Project: NASA Path.</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Group Members: André Akinyele; Jeffery Dovan; Erika Guthrie; Tracy Hill; Pyae Kyaw; and Derek Stine (SWEN 670 2178,  Fall 2017).</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None/>
            </a:pPr>
            <a:r>
              <a:rPr b="0" i="0" lang="en-US" sz="1200" u="none" cap="none" strike="noStrike">
                <a:solidFill>
                  <a:srgbClr val="538CD5"/>
                </a:solidFill>
                <a:latin typeface="Calibri"/>
                <a:ea typeface="Calibri"/>
                <a:cs typeface="Calibri"/>
                <a:sym typeface="Calibri"/>
              </a:rPr>
              <a:t>Sponsor: Extra-Vehicular Activity (EVA), Johnson Space Center, NASA</a:t>
            </a:r>
          </a:p>
          <a:p>
            <a:pPr indent="0" lvl="0" marL="0" marR="0" rtl="0" algn="l">
              <a:spcBef>
                <a:spcPts val="0"/>
              </a:spcBef>
              <a:buNone/>
            </a:pPr>
            <a:r>
              <a:t/>
            </a:r>
            <a:endParaRPr b="0" i="0" sz="1200" u="none" cap="none" strike="noStrike">
              <a:solidFill>
                <a:srgbClr val="538CD5"/>
              </a:solidFill>
              <a:latin typeface="Calibri"/>
              <a:ea typeface="Calibri"/>
              <a:cs typeface="Calibri"/>
              <a:sym typeface="Calibri"/>
            </a:endParaRPr>
          </a:p>
          <a:p>
            <a:pPr indent="0" lvl="0" marL="0" marR="0" rtl="0" algn="l">
              <a:spcBef>
                <a:spcPts val="0"/>
              </a:spcBef>
              <a:buNone/>
            </a:pPr>
            <a:r>
              <a:rPr b="0" i="0" lang="en-US" sz="1200" u="none" cap="none" strike="noStrike">
                <a:solidFill>
                  <a:srgbClr val="538CD5"/>
                </a:solidFill>
                <a:latin typeface="Calibri"/>
                <a:ea typeface="Calibri"/>
                <a:cs typeface="Calibri"/>
                <a:sym typeface="Calibri"/>
              </a:rPr>
              <a:t>Liaison: Daren Welsh, EVA Instructor &amp; Flight Controller | darenwelsh@gmail.com</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87" name="Shape 87"/>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1" name="Shape 151"/>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52" name="Shape 152"/>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9" name="Shape 15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60" name="Shape 16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7" name="Shape 16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68" name="Shape 16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 name="Shape 174"/>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75" name="Shape 175"/>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 name="Shape 182"/>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000" u="none" cap="none" strike="noStrike">
                <a:solidFill>
                  <a:schemeClr val="dk1"/>
                </a:solidFill>
                <a:latin typeface="Calibri"/>
                <a:ea typeface="Calibri"/>
                <a:cs typeface="Calibri"/>
                <a:sym typeface="Calibri"/>
              </a:rPr>
              <a:t>The software requirements specification provides the overall project description, system features, external and internal interface requirements and other nonfunctional requirements.</a:t>
            </a:r>
          </a:p>
        </p:txBody>
      </p:sp>
      <p:sp>
        <p:nvSpPr>
          <p:cNvPr id="183" name="Shape 183"/>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9" name="Shape 18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90" name="Shape 19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97" name="Shape 197"/>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400" u="none" cap="none" strike="noStrike">
              <a:solidFill>
                <a:schemeClr val="lt1"/>
              </a:solidFill>
              <a:latin typeface="Calibri"/>
              <a:ea typeface="Calibri"/>
              <a:cs typeface="Calibri"/>
              <a:sym typeface="Calibri"/>
            </a:endParaRPr>
          </a:p>
        </p:txBody>
      </p:sp>
      <p:sp>
        <p:nvSpPr>
          <p:cNvPr id="204" name="Shape 204"/>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 name="Shape 210"/>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11" name="Shape 211"/>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7" name="Shape 21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400" u="none" cap="none" strike="noStrike">
              <a:solidFill>
                <a:schemeClr val="lt1"/>
              </a:solidFill>
              <a:latin typeface="Calibri"/>
              <a:ea typeface="Calibri"/>
              <a:cs typeface="Calibri"/>
              <a:sym typeface="Calibri"/>
            </a:endParaRPr>
          </a:p>
        </p:txBody>
      </p:sp>
      <p:sp>
        <p:nvSpPr>
          <p:cNvPr id="218" name="Shape 21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5" name="Shape 95"/>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63500" lvl="0" marL="0" marR="0" rtl="0" algn="l">
              <a:spcBef>
                <a:spcPts val="0"/>
              </a:spcBef>
              <a:buClr>
                <a:schemeClr val="dk1"/>
              </a:buClr>
              <a:buSzPts val="1000"/>
              <a:buFont typeface="Calibri"/>
              <a:buNone/>
            </a:pPr>
            <a:r>
              <a:t/>
            </a:r>
            <a:endParaRPr b="0" i="0" sz="1000" u="none" cap="none" strike="noStrike">
              <a:solidFill>
                <a:schemeClr val="lt1"/>
              </a:solidFill>
              <a:latin typeface="Calibri"/>
              <a:ea typeface="Calibri"/>
              <a:cs typeface="Calibri"/>
              <a:sym typeface="Calibri"/>
            </a:endParaRPr>
          </a:p>
        </p:txBody>
      </p:sp>
      <p:sp>
        <p:nvSpPr>
          <p:cNvPr id="96" name="Shape 96"/>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4" name="Shape 224"/>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25" name="Shape 225"/>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1" name="Shape 231"/>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32" name="Shape 232"/>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9" name="Shape 23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40" name="Shape 24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7" name="Shape 24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48" name="Shape 24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56" name="Shape 256"/>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4" name="Shape 264"/>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65" name="Shape 265"/>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2" name="Shape 272"/>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000" u="none" cap="none" strike="noStrike">
                <a:solidFill>
                  <a:schemeClr val="dk1"/>
                </a:solidFill>
                <a:latin typeface="Calibri"/>
                <a:ea typeface="Calibri"/>
                <a:cs typeface="Calibri"/>
                <a:sym typeface="Calibri"/>
              </a:rPr>
              <a:t>Software development and implementation is the actual task of developing/programming the software; i.e., coding the software. Next, implementation begins with verification and validation, which is the process of checking that the software meets specifications and that it fulfills its intended purpose.</a:t>
            </a:r>
          </a:p>
        </p:txBody>
      </p:sp>
      <p:sp>
        <p:nvSpPr>
          <p:cNvPr id="273" name="Shape 273"/>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9" name="Shape 27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80" name="Shape 28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6" name="Shape 286"/>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87" name="Shape 287"/>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3" name="Shape 293"/>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94" name="Shape 294"/>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2" name="Shape 102"/>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000" u="none" cap="none" strike="noStrike">
                <a:solidFill>
                  <a:schemeClr val="dk1"/>
                </a:solidFill>
                <a:latin typeface="Calibri"/>
                <a:ea typeface="Calibri"/>
                <a:cs typeface="Calibri"/>
                <a:sym typeface="Calibri"/>
              </a:rPr>
              <a:t>Planning, executed by the Project Manager, includes the project objectives, statement of work (SOW), assumptions and constraints, work breakdown structure (WBS), project description, and utilized methodologies.</a:t>
            </a:r>
          </a:p>
        </p:txBody>
      </p:sp>
      <p:sp>
        <p:nvSpPr>
          <p:cNvPr id="103" name="Shape 103"/>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0" name="Shape 300"/>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01" name="Shape 301"/>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7" name="Shape 30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08" name="Shape 30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4" name="Shape 314"/>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15" name="Shape 315"/>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1" name="Shape 321"/>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22" name="Shape 322"/>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8" name="Shape 328"/>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000" u="none" cap="none" strike="noStrike">
                <a:solidFill>
                  <a:schemeClr val="dk1"/>
                </a:solidFill>
                <a:latin typeface="Calibri"/>
                <a:ea typeface="Calibri"/>
                <a:cs typeface="Calibri"/>
                <a:sym typeface="Calibri"/>
              </a:rPr>
              <a:t>Testing assesses the software for errors and bugs against the requirements. Testing includes functional testing such as unit testing, integration testing (if applicable), software testing, and acceptance testing, as well as non-functional testing. After testing, the software is delivered/deployed to the client.</a:t>
            </a:r>
          </a:p>
        </p:txBody>
      </p:sp>
      <p:sp>
        <p:nvSpPr>
          <p:cNvPr id="329" name="Shape 329"/>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5" name="Shape 335"/>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36" name="Shape 336"/>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2" name="Shape 342"/>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43" name="Shape 343"/>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9" name="Shape 34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50" name="Shape 35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6" name="Shape 356"/>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57" name="Shape 357"/>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3" name="Shape 363"/>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64" name="Shape 364"/>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 name="Shape 10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63500" lvl="0" marL="0" marR="0" rtl="0" algn="l">
              <a:spcBef>
                <a:spcPts val="0"/>
              </a:spcBef>
              <a:buClr>
                <a:schemeClr val="dk1"/>
              </a:buClr>
              <a:buSzPts val="1000"/>
              <a:buFont typeface="Calibri"/>
              <a:buNone/>
            </a:pPr>
            <a:r>
              <a:t/>
            </a:r>
            <a:endParaRPr b="0" i="0" sz="1000" u="none" cap="none" strike="noStrike">
              <a:solidFill>
                <a:schemeClr val="lt1"/>
              </a:solidFill>
              <a:latin typeface="Calibri"/>
              <a:ea typeface="Calibri"/>
              <a:cs typeface="Calibri"/>
              <a:sym typeface="Calibri"/>
            </a:endParaRPr>
          </a:p>
        </p:txBody>
      </p:sp>
      <p:sp>
        <p:nvSpPr>
          <p:cNvPr id="110" name="Shape 11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0" name="Shape 370"/>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7" name="Shape 37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78" name="Shape 37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5" name="Shape 385"/>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86" name="Shape 386"/>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1200150" y="698500"/>
            <a:ext cx="4654500" cy="3490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2" name="Shape 392"/>
          <p:cNvSpPr txBox="1"/>
          <p:nvPr>
            <p:ph idx="1" type="body"/>
          </p:nvPr>
        </p:nvSpPr>
        <p:spPr>
          <a:xfrm>
            <a:off x="705327" y="4421823"/>
            <a:ext cx="5642700" cy="4189200"/>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393" name="Shape 393"/>
          <p:cNvSpPr txBox="1"/>
          <p:nvPr>
            <p:ph idx="12" type="sldNum"/>
          </p:nvPr>
        </p:nvSpPr>
        <p:spPr>
          <a:xfrm>
            <a:off x="3995217" y="8842029"/>
            <a:ext cx="3056400" cy="465600"/>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200150" y="698500"/>
            <a:ext cx="4654500" cy="3490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0" name="Shape 400"/>
          <p:cNvSpPr txBox="1"/>
          <p:nvPr>
            <p:ph idx="1" type="body"/>
          </p:nvPr>
        </p:nvSpPr>
        <p:spPr>
          <a:xfrm>
            <a:off x="705327" y="4421823"/>
            <a:ext cx="5642700" cy="4189200"/>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01" name="Shape 401"/>
          <p:cNvSpPr txBox="1"/>
          <p:nvPr>
            <p:ph idx="12" type="sldNum"/>
          </p:nvPr>
        </p:nvSpPr>
        <p:spPr>
          <a:xfrm>
            <a:off x="3995217" y="8842029"/>
            <a:ext cx="3056400" cy="465600"/>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200150" y="698500"/>
            <a:ext cx="4654500" cy="3490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7" name="Shape 407"/>
          <p:cNvSpPr txBox="1"/>
          <p:nvPr>
            <p:ph idx="1" type="body"/>
          </p:nvPr>
        </p:nvSpPr>
        <p:spPr>
          <a:xfrm>
            <a:off x="705327" y="4421823"/>
            <a:ext cx="5642700" cy="4189200"/>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08" name="Shape 408"/>
          <p:cNvSpPr txBox="1"/>
          <p:nvPr>
            <p:ph idx="12" type="sldNum"/>
          </p:nvPr>
        </p:nvSpPr>
        <p:spPr>
          <a:xfrm>
            <a:off x="3995217" y="8842029"/>
            <a:ext cx="3056400" cy="465600"/>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5" name="Shape 415"/>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rPr b="0" i="0" lang="en-US" sz="1000" u="none" cap="none" strike="noStrike">
                <a:solidFill>
                  <a:schemeClr val="dk1"/>
                </a:solidFill>
                <a:latin typeface="Calibri"/>
                <a:ea typeface="Calibri"/>
                <a:cs typeface="Calibri"/>
                <a:sym typeface="Calibri"/>
              </a:rPr>
              <a:t>Maintenance is the process of maintaining the software and providing upgrades to adapt to changes. Documentation documents the internal design of software for the purpose of future maintenance and enhancement, this could also be used as a Readme file for training and support.</a:t>
            </a:r>
          </a:p>
        </p:txBody>
      </p:sp>
      <p:sp>
        <p:nvSpPr>
          <p:cNvPr id="416" name="Shape 416"/>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2" name="Shape 422"/>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423" name="Shape 423"/>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9" name="Shape 429"/>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000" u="none" cap="none" strike="noStrike">
              <a:solidFill>
                <a:schemeClr val="dk1"/>
              </a:solidFill>
              <a:latin typeface="Calibri"/>
              <a:ea typeface="Calibri"/>
              <a:cs typeface="Calibri"/>
              <a:sym typeface="Calibri"/>
            </a:endParaRPr>
          </a:p>
        </p:txBody>
      </p:sp>
      <p:sp>
        <p:nvSpPr>
          <p:cNvPr id="430" name="Shape 430"/>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705327" y="4421823"/>
            <a:ext cx="5642610" cy="4189095"/>
          </a:xfrm>
          <a:prstGeom prst="rect">
            <a:avLst/>
          </a:prstGeom>
        </p:spPr>
        <p:txBody>
          <a:bodyPr anchorCtr="0" anchor="t" bIns="91425" lIns="91425" rIns="91425" wrap="square" tIns="91425">
            <a:noAutofit/>
          </a:bodyPr>
          <a:lstStyle/>
          <a:p>
            <a:pPr lvl="0">
              <a:spcBef>
                <a:spcPts val="0"/>
              </a:spcBef>
              <a:buNone/>
            </a:pPr>
            <a:r>
              <a:t/>
            </a:r>
            <a:endParaRPr/>
          </a:p>
        </p:txBody>
      </p:sp>
      <p:sp>
        <p:nvSpPr>
          <p:cNvPr id="436" name="Shape 43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 name="Shape 116"/>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63500" lvl="0" marL="0" marR="0" rtl="0" algn="l">
              <a:spcBef>
                <a:spcPts val="0"/>
              </a:spcBef>
              <a:buClr>
                <a:schemeClr val="dk1"/>
              </a:buClr>
              <a:buSzPts val="1000"/>
              <a:buFont typeface="Calibri"/>
              <a:buNone/>
            </a:pPr>
            <a:r>
              <a:t/>
            </a:r>
            <a:endParaRPr b="0" i="0" sz="1000" u="none" cap="none" strike="noStrike">
              <a:solidFill>
                <a:schemeClr val="lt1"/>
              </a:solidFill>
              <a:latin typeface="Calibri"/>
              <a:ea typeface="Calibri"/>
              <a:cs typeface="Calibri"/>
              <a:sym typeface="Calibri"/>
            </a:endParaRPr>
          </a:p>
        </p:txBody>
      </p:sp>
      <p:sp>
        <p:nvSpPr>
          <p:cNvPr id="117" name="Shape 117"/>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txBox="1"/>
          <p:nvPr>
            <p:ph idx="1" type="body"/>
          </p:nvPr>
        </p:nvSpPr>
        <p:spPr>
          <a:xfrm>
            <a:off x="705327" y="4421823"/>
            <a:ext cx="5642610" cy="4189095"/>
          </a:xfrm>
          <a:prstGeom prst="rect">
            <a:avLst/>
          </a:prstGeom>
        </p:spPr>
        <p:txBody>
          <a:bodyPr anchorCtr="0" anchor="t" bIns="91425" lIns="91425" rIns="91425" wrap="square" tIns="91425">
            <a:noAutofit/>
          </a:bodyPr>
          <a:lstStyle/>
          <a:p>
            <a:pPr lvl="0">
              <a:spcBef>
                <a:spcPts val="0"/>
              </a:spcBef>
              <a:buNone/>
            </a:pPr>
            <a:r>
              <a:t/>
            </a:r>
            <a:endParaRPr/>
          </a:p>
        </p:txBody>
      </p:sp>
      <p:sp>
        <p:nvSpPr>
          <p:cNvPr id="442" name="Shape 442"/>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8" name="Shape 448"/>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000" u="none" cap="none" strike="noStrike">
              <a:solidFill>
                <a:schemeClr val="dk1"/>
              </a:solidFill>
              <a:latin typeface="Calibri"/>
              <a:ea typeface="Calibri"/>
              <a:cs typeface="Calibri"/>
              <a:sym typeface="Calibri"/>
            </a:endParaRPr>
          </a:p>
        </p:txBody>
      </p:sp>
      <p:sp>
        <p:nvSpPr>
          <p:cNvPr id="449" name="Shape 449"/>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 name="Shape 123"/>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63500" lvl="0" marL="0" marR="0" rtl="0" algn="l">
              <a:spcBef>
                <a:spcPts val="0"/>
              </a:spcBef>
              <a:buClr>
                <a:schemeClr val="dk1"/>
              </a:buClr>
              <a:buSzPts val="1000"/>
              <a:buFont typeface="Calibri"/>
              <a:buNone/>
            </a:pPr>
            <a:r>
              <a:t/>
            </a:r>
            <a:endParaRPr b="0" i="0" sz="1000" u="none" cap="none" strike="noStrike">
              <a:solidFill>
                <a:schemeClr val="lt1"/>
              </a:solidFill>
              <a:latin typeface="Calibri"/>
              <a:ea typeface="Calibri"/>
              <a:cs typeface="Calibri"/>
              <a:sym typeface="Calibri"/>
            </a:endParaRPr>
          </a:p>
        </p:txBody>
      </p:sp>
      <p:sp>
        <p:nvSpPr>
          <p:cNvPr id="124" name="Shape 124"/>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 name="Shape 130"/>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139700" lvl="0" marL="0" marR="0" rtl="0" algn="l">
              <a:spcBef>
                <a:spcPts val="0"/>
              </a:spcBef>
              <a:buClr>
                <a:schemeClr val="dk1"/>
              </a:buClr>
              <a:buSzPts val="2200"/>
              <a:buFont typeface="Calibri"/>
              <a:buNone/>
            </a:pPr>
            <a:r>
              <a:t/>
            </a:r>
            <a:endParaRPr b="0" i="0" sz="2200" u="none" cap="none" strike="noStrike">
              <a:solidFill>
                <a:srgbClr val="FFFFFF"/>
              </a:solidFill>
              <a:latin typeface="Calibri"/>
              <a:ea typeface="Calibri"/>
              <a:cs typeface="Calibri"/>
              <a:sym typeface="Calibri"/>
            </a:endParaRPr>
          </a:p>
        </p:txBody>
      </p:sp>
      <p:sp>
        <p:nvSpPr>
          <p:cNvPr id="131" name="Shape 131"/>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7" name="Shape 137"/>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rgbClr val="FFFFFF"/>
              </a:solidFill>
              <a:latin typeface="Calibri"/>
              <a:ea typeface="Calibri"/>
              <a:cs typeface="Calibri"/>
              <a:sym typeface="Calibri"/>
            </a:endParaRPr>
          </a:p>
        </p:txBody>
      </p:sp>
      <p:sp>
        <p:nvSpPr>
          <p:cNvPr id="138" name="Shape 138"/>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1200150" y="698500"/>
            <a:ext cx="4654550" cy="34909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4" name="Shape 144"/>
          <p:cNvSpPr txBox="1"/>
          <p:nvPr>
            <p:ph idx="1" type="body"/>
          </p:nvPr>
        </p:nvSpPr>
        <p:spPr>
          <a:xfrm>
            <a:off x="705327" y="4421823"/>
            <a:ext cx="5642610" cy="4189095"/>
          </a:xfrm>
          <a:prstGeom prst="rect">
            <a:avLst/>
          </a:prstGeom>
          <a:noFill/>
          <a:ln>
            <a:noFill/>
          </a:ln>
        </p:spPr>
        <p:txBody>
          <a:bodyPr anchorCtr="0" anchor="t" bIns="46725" lIns="93475" rIns="93475" wrap="square" tIns="46725">
            <a:noAutofit/>
          </a:bodyPr>
          <a:lstStyle/>
          <a:p>
            <a:pPr indent="0" lvl="0" marL="0" marR="0" rtl="0" algn="l">
              <a:spcBef>
                <a:spcPts val="0"/>
              </a:spcBef>
              <a:buNone/>
            </a:pPr>
            <a:r>
              <a:t/>
            </a:r>
            <a:endParaRPr b="0" i="0" sz="1200" u="none" cap="none" strike="noStrike">
              <a:solidFill>
                <a:srgbClr val="FFFFFF"/>
              </a:solidFill>
              <a:latin typeface="Calibri"/>
              <a:ea typeface="Calibri"/>
              <a:cs typeface="Calibri"/>
              <a:sym typeface="Calibri"/>
            </a:endParaRPr>
          </a:p>
        </p:txBody>
      </p:sp>
      <p:sp>
        <p:nvSpPr>
          <p:cNvPr id="145" name="Shape 145"/>
          <p:cNvSpPr txBox="1"/>
          <p:nvPr>
            <p:ph idx="12" type="sldNum"/>
          </p:nvPr>
        </p:nvSpPr>
        <p:spPr>
          <a:xfrm>
            <a:off x="3995217" y="8842029"/>
            <a:ext cx="3056414" cy="465455"/>
          </a:xfrm>
          <a:prstGeom prst="rect">
            <a:avLst/>
          </a:prstGeom>
          <a:noFill/>
          <a:ln>
            <a:noFill/>
          </a:ln>
        </p:spPr>
        <p:txBody>
          <a:bodyPr anchorCtr="0" anchor="b" bIns="46725" lIns="93475" rIns="93475" wrap="square" tIns="467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5" name="Shape 15"/>
        <p:cNvGrpSpPr/>
        <p:nvPr/>
      </p:nvGrpSpPr>
      <p:grpSpPr>
        <a:xfrm>
          <a:off x="0" y="0"/>
          <a:ext cx="0" cy="0"/>
          <a:chOff x="0" y="0"/>
          <a:chExt cx="0" cy="0"/>
        </a:xfrm>
      </p:grpSpPr>
      <p:sp>
        <p:nvSpPr>
          <p:cNvPr id="16" name="Shape 16"/>
          <p:cNvSpPr txBox="1"/>
          <p:nvPr>
            <p:ph type="title"/>
          </p:nvPr>
        </p:nvSpPr>
        <p:spPr>
          <a:xfrm>
            <a:off x="1792288" y="4800600"/>
            <a:ext cx="5486400" cy="5667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7" name="Shape 17"/>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SzPts val="3200"/>
              <a:buFont typeface="Arial"/>
              <a:buNone/>
              <a:defRPr b="0" i="0" sz="32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spcBef>
                <a:spcPts val="400"/>
              </a:spcBef>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18" name="Shape 18"/>
          <p:cNvSpPr txBox="1"/>
          <p:nvPr>
            <p:ph idx="1" type="body"/>
          </p:nvPr>
        </p:nvSpPr>
        <p:spPr>
          <a:xfrm>
            <a:off x="1792288" y="5367338"/>
            <a:ext cx="5486400" cy="804862"/>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19" name="Shape 19"/>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Shape 20"/>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1" name="Shape 21"/>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4" name="Shape 74"/>
          <p:cNvSpPr txBox="1"/>
          <p:nvPr>
            <p:ph idx="1" type="body"/>
          </p:nvPr>
        </p:nvSpPr>
        <p:spPr>
          <a:xfrm rot="5400000">
            <a:off x="2309018" y="-251619"/>
            <a:ext cx="4525963"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75" name="Shape 7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7" name="Shape 7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0" name="Shape 80"/>
          <p:cNvSpPr txBox="1"/>
          <p:nvPr>
            <p:ph idx="1" type="body"/>
          </p:nvPr>
        </p:nvSpPr>
        <p:spPr>
          <a:xfrm rot="5400000">
            <a:off x="541338" y="190501"/>
            <a:ext cx="5851525"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81" name="Shape 8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3" name="Shape 8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2" name="Shape 22"/>
        <p:cNvGrpSpPr/>
        <p:nvPr/>
      </p:nvGrpSpPr>
      <p:grpSpPr>
        <a:xfrm>
          <a:off x="0" y="0"/>
          <a:ext cx="0" cy="0"/>
          <a:chOff x="0" y="0"/>
          <a:chExt cx="0" cy="0"/>
        </a:xfrm>
      </p:grpSpPr>
      <p:sp>
        <p:nvSpPr>
          <p:cNvPr id="23" name="Shape 23"/>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4" name="Shape 24"/>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5" name="Shape 2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 name="Shape 2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 name="Shape 2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28" name="Shape 28"/>
        <p:cNvGrpSpPr/>
        <p:nvPr/>
      </p:nvGrpSpPr>
      <p:grpSpPr>
        <a:xfrm>
          <a:off x="0" y="0"/>
          <a:ext cx="0" cy="0"/>
          <a:chOff x="0" y="0"/>
          <a:chExt cx="0" cy="0"/>
        </a:xfrm>
      </p:grpSpPr>
      <p:sp>
        <p:nvSpPr>
          <p:cNvPr id="29" name="Shape 29"/>
          <p:cNvSpPr txBox="1"/>
          <p:nvPr>
            <p:ph type="title"/>
          </p:nvPr>
        </p:nvSpPr>
        <p:spPr>
          <a:xfrm>
            <a:off x="722313" y="4406900"/>
            <a:ext cx="7772400" cy="1362075"/>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4000"/>
              <a:buFont typeface="Century Gothic"/>
              <a:buNone/>
              <a:defRPr b="1" i="0" sz="40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0" name="Shape 30"/>
          <p:cNvSpPr txBox="1"/>
          <p:nvPr>
            <p:ph idx="1" type="body"/>
          </p:nvPr>
        </p:nvSpPr>
        <p:spPr>
          <a:xfrm>
            <a:off x="722313" y="2906713"/>
            <a:ext cx="7772400" cy="1500187"/>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1pPr>
            <a:lvl2pPr indent="0" lvl="1" marL="457200" marR="0" rtl="0" algn="l">
              <a:spcBef>
                <a:spcPts val="360"/>
              </a:spcBef>
              <a:buClr>
                <a:srgbClr val="888888"/>
              </a:buClr>
              <a:buSzPts val="1800"/>
              <a:buFont typeface="Arial"/>
              <a:buNone/>
              <a:defRPr b="0" i="0" sz="1800" u="none" cap="none" strike="noStrike">
                <a:solidFill>
                  <a:srgbClr val="888888"/>
                </a:solidFill>
                <a:latin typeface="Century Gothic"/>
                <a:ea typeface="Century Gothic"/>
                <a:cs typeface="Century Gothic"/>
                <a:sym typeface="Century Gothic"/>
              </a:defRPr>
            </a:lvl2pPr>
            <a:lvl3pPr indent="0" lvl="2" marL="914400" marR="0" rtl="0" algn="l">
              <a:spcBef>
                <a:spcPts val="320"/>
              </a:spcBef>
              <a:buClr>
                <a:srgbClr val="888888"/>
              </a:buClr>
              <a:buSzPts val="1600"/>
              <a:buFont typeface="Arial"/>
              <a:buNone/>
              <a:defRPr b="0" i="0" sz="1600" u="none" cap="none" strike="noStrike">
                <a:solidFill>
                  <a:srgbClr val="888888"/>
                </a:solidFill>
                <a:latin typeface="Century Gothic"/>
                <a:ea typeface="Century Gothic"/>
                <a:cs typeface="Century Gothic"/>
                <a:sym typeface="Century Gothic"/>
              </a:defRPr>
            </a:lvl3pPr>
            <a:lvl4pPr indent="0" lvl="3" marL="13716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4pPr>
            <a:lvl5pPr indent="0" lvl="4" marL="18288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5pPr>
            <a:lvl6pPr indent="0" lvl="5" marL="22860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6pPr>
            <a:lvl7pPr indent="0" lvl="6" marL="27432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7pPr>
            <a:lvl8pPr indent="0" lvl="7" marL="32004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8pPr>
            <a:lvl9pPr indent="0" lvl="8" marL="3657600" marR="0" rtl="0" algn="l">
              <a:spcBef>
                <a:spcPts val="280"/>
              </a:spcBef>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9pPr>
          </a:lstStyle>
          <a:p/>
        </p:txBody>
      </p:sp>
      <p:sp>
        <p:nvSpPr>
          <p:cNvPr id="31" name="Shape 3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2" name="Shape 3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3" name="Shape 3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4" name="Shape 34"/>
        <p:cNvGrpSpPr/>
        <p:nvPr/>
      </p:nvGrpSpPr>
      <p:grpSpPr>
        <a:xfrm>
          <a:off x="0" y="0"/>
          <a:ext cx="0" cy="0"/>
          <a:chOff x="0" y="0"/>
          <a:chExt cx="0" cy="0"/>
        </a:xfrm>
      </p:grpSpPr>
      <p:sp>
        <p:nvSpPr>
          <p:cNvPr id="35" name="Shape 35"/>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6" name="Shape 36"/>
          <p:cNvSpPr txBox="1"/>
          <p:nvPr>
            <p:ph idx="1" type="body"/>
          </p:nvPr>
        </p:nvSpPr>
        <p:spPr>
          <a:xfrm>
            <a:off x="457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7" name="Shape 37"/>
          <p:cNvSpPr txBox="1"/>
          <p:nvPr>
            <p:ph idx="2" type="body"/>
          </p:nvPr>
        </p:nvSpPr>
        <p:spPr>
          <a:xfrm>
            <a:off x="4648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8" name="Shape 38"/>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9" name="Shape 39"/>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Shape 40"/>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41" name="Shape 41"/>
        <p:cNvGrpSpPr/>
        <p:nvPr/>
      </p:nvGrpSpPr>
      <p:grpSpPr>
        <a:xfrm>
          <a:off x="0" y="0"/>
          <a:ext cx="0" cy="0"/>
          <a:chOff x="0" y="0"/>
          <a:chExt cx="0" cy="0"/>
        </a:xfrm>
      </p:grpSpPr>
      <p:sp>
        <p:nvSpPr>
          <p:cNvPr id="42" name="Shape 42"/>
          <p:cNvSpPr txBox="1"/>
          <p:nvPr>
            <p:ph type="ctrTitle"/>
          </p:nvPr>
        </p:nvSpPr>
        <p:spPr>
          <a:xfrm>
            <a:off x="685800" y="2130425"/>
            <a:ext cx="7772400" cy="1470025"/>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3" name="Shape 43"/>
          <p:cNvSpPr txBox="1"/>
          <p:nvPr>
            <p:ph idx="1" type="subTitle"/>
          </p:nvPr>
        </p:nvSpPr>
        <p:spPr>
          <a:xfrm>
            <a:off x="1371600" y="3886200"/>
            <a:ext cx="6400800" cy="175260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SzPts val="3200"/>
              <a:buFont typeface="Arial"/>
              <a:buNone/>
              <a:defRPr b="0" i="0" sz="3200" u="none" cap="none" strike="noStrike">
                <a:solidFill>
                  <a:srgbClr val="888888"/>
                </a:solidFill>
                <a:latin typeface="Century Gothic"/>
                <a:ea typeface="Century Gothic"/>
                <a:cs typeface="Century Gothic"/>
                <a:sym typeface="Century Gothic"/>
              </a:defRPr>
            </a:lvl1pPr>
            <a:lvl2pPr indent="0" lvl="1" marL="457200" marR="0" rtl="0" algn="ctr">
              <a:spcBef>
                <a:spcPts val="560"/>
              </a:spcBef>
              <a:buClr>
                <a:srgbClr val="888888"/>
              </a:buClr>
              <a:buSzPts val="2800"/>
              <a:buFont typeface="Arial"/>
              <a:buNone/>
              <a:defRPr b="0" i="0" sz="2800" u="none" cap="none" strike="noStrike">
                <a:solidFill>
                  <a:srgbClr val="888888"/>
                </a:solidFill>
                <a:latin typeface="Century Gothic"/>
                <a:ea typeface="Century Gothic"/>
                <a:cs typeface="Century Gothic"/>
                <a:sym typeface="Century Gothic"/>
              </a:defRPr>
            </a:lvl2pPr>
            <a:lvl3pPr indent="0" lvl="2" marL="914400" marR="0" rtl="0" algn="ctr">
              <a:spcBef>
                <a:spcPts val="480"/>
              </a:spcBef>
              <a:buClr>
                <a:srgbClr val="888888"/>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13716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4pPr>
            <a:lvl5pPr indent="0" lvl="4" marL="18288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5pPr>
            <a:lvl6pPr indent="0" lvl="5" marL="22860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6pPr>
            <a:lvl7pPr indent="0" lvl="6" marL="27432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7pPr>
            <a:lvl8pPr indent="0" lvl="7" marL="32004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8pPr>
            <a:lvl9pPr indent="0" lvl="8" marL="3657600" marR="0" rtl="0" algn="ctr">
              <a:spcBef>
                <a:spcPts val="400"/>
              </a:spcBef>
              <a:buClr>
                <a:srgbClr val="888888"/>
              </a:buClr>
              <a:buSzPts val="2000"/>
              <a:buFont typeface="Arial"/>
              <a:buNone/>
              <a:defRPr b="0" i="0" sz="2000" u="none" cap="none" strike="noStrike">
                <a:solidFill>
                  <a:srgbClr val="888888"/>
                </a:solidFill>
                <a:latin typeface="Century Gothic"/>
                <a:ea typeface="Century Gothic"/>
                <a:cs typeface="Century Gothic"/>
                <a:sym typeface="Century Gothic"/>
              </a:defRPr>
            </a:lvl9pPr>
          </a:lstStyle>
          <a:p/>
        </p:txBody>
      </p:sp>
      <p:sp>
        <p:nvSpPr>
          <p:cNvPr id="44" name="Shape 44"/>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5" name="Shape 45"/>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6" name="Shape 46"/>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7" name="Shape 47"/>
        <p:cNvGrpSpPr/>
        <p:nvPr/>
      </p:nvGrpSpPr>
      <p:grpSpPr>
        <a:xfrm>
          <a:off x="0" y="0"/>
          <a:ext cx="0" cy="0"/>
          <a:chOff x="0" y="0"/>
          <a:chExt cx="0" cy="0"/>
        </a:xfrm>
      </p:grpSpPr>
      <p:sp>
        <p:nvSpPr>
          <p:cNvPr id="48" name="Shape 48"/>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9" name="Shape 49"/>
          <p:cNvSpPr txBox="1"/>
          <p:nvPr>
            <p:ph idx="1" type="body"/>
          </p:nvPr>
        </p:nvSpPr>
        <p:spPr>
          <a:xfrm>
            <a:off x="457200" y="1535113"/>
            <a:ext cx="4040188"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50" name="Shape 50"/>
          <p:cNvSpPr txBox="1"/>
          <p:nvPr>
            <p:ph idx="2" type="body"/>
          </p:nvPr>
        </p:nvSpPr>
        <p:spPr>
          <a:xfrm>
            <a:off x="457200" y="2174875"/>
            <a:ext cx="4040188"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51" name="Shape 51"/>
          <p:cNvSpPr txBox="1"/>
          <p:nvPr>
            <p:ph idx="3" type="body"/>
          </p:nvPr>
        </p:nvSpPr>
        <p:spPr>
          <a:xfrm>
            <a:off x="4645025" y="1535113"/>
            <a:ext cx="4041775"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SzPts val="2000"/>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SzPts val="1800"/>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SzPts val="1600"/>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52" name="Shape 52"/>
          <p:cNvSpPr txBox="1"/>
          <p:nvPr>
            <p:ph idx="4" type="body"/>
          </p:nvPr>
        </p:nvSpPr>
        <p:spPr>
          <a:xfrm>
            <a:off x="4645025" y="2174875"/>
            <a:ext cx="4041775"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53" name="Shape 53"/>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4" name="Shape 54"/>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5" name="Shape 55"/>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sp>
        <p:nvSpPr>
          <p:cNvPr id="57" name="Shape 57"/>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8" name="Shape 58"/>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0" name="Shape 60"/>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1" name="Shape 61"/>
        <p:cNvGrpSpPr/>
        <p:nvPr/>
      </p:nvGrpSpPr>
      <p:grpSpPr>
        <a:xfrm>
          <a:off x="0" y="0"/>
          <a:ext cx="0" cy="0"/>
          <a:chOff x="0" y="0"/>
          <a:chExt cx="0" cy="0"/>
        </a:xfrm>
      </p:grpSpPr>
      <p:sp>
        <p:nvSpPr>
          <p:cNvPr id="62" name="Shape 6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64" name="Shape 6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5" name="Shape 65"/>
        <p:cNvGrpSpPr/>
        <p:nvPr/>
      </p:nvGrpSpPr>
      <p:grpSpPr>
        <a:xfrm>
          <a:off x="0" y="0"/>
          <a:ext cx="0" cy="0"/>
          <a:chOff x="0" y="0"/>
          <a:chExt cx="0" cy="0"/>
        </a:xfrm>
      </p:grpSpPr>
      <p:sp>
        <p:nvSpPr>
          <p:cNvPr id="66" name="Shape 66"/>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buClr>
                <a:schemeClr val="dk1"/>
              </a:buClr>
              <a:buSzPts val="2000"/>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7" name="Shape 67"/>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SzPts val="1200"/>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SzPts val="1000"/>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SzPts val="900"/>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69" name="Shape 69"/>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71" name="Shape 71"/>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ts val="32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rgbClr val="888888"/>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darenwelsh/EVANav"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lovetostrike.github.io/nasa-path-finder/demo.html" TargetMode="Externa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88" name="Shape 88"/>
        <p:cNvGrpSpPr/>
        <p:nvPr/>
      </p:nvGrpSpPr>
      <p:grpSpPr>
        <a:xfrm>
          <a:off x="0" y="0"/>
          <a:ext cx="0" cy="0"/>
          <a:chOff x="0" y="0"/>
          <a:chExt cx="0" cy="0"/>
        </a:xfrm>
      </p:grpSpPr>
      <p:sp>
        <p:nvSpPr>
          <p:cNvPr id="89" name="Shape 89"/>
          <p:cNvSpPr txBox="1"/>
          <p:nvPr>
            <p:ph type="title"/>
          </p:nvPr>
        </p:nvSpPr>
        <p:spPr>
          <a:xfrm>
            <a:off x="1792288" y="4800600"/>
            <a:ext cx="5486400" cy="566738"/>
          </a:xfrm>
          <a:prstGeom prst="rect">
            <a:avLst/>
          </a:prstGeom>
          <a:noFill/>
          <a:ln>
            <a:noFill/>
          </a:ln>
        </p:spPr>
        <p:txBody>
          <a:bodyPr anchorCtr="0" anchor="b" bIns="45700" lIns="91425" rIns="91425" wrap="square" tIns="45700">
            <a:noAutofit/>
          </a:bodyPr>
          <a:lstStyle/>
          <a:p>
            <a:pPr indent="-279400" lvl="0" marL="0" marR="0" rtl="0" algn="ctr">
              <a:spcBef>
                <a:spcPts val="0"/>
              </a:spcBef>
              <a:buClr>
                <a:srgbClr val="95C758"/>
              </a:buClr>
              <a:buSzPts val="4400"/>
              <a:buFont typeface="Century Gothic"/>
              <a:buNone/>
            </a:pPr>
            <a:br>
              <a:rPr b="1" i="0" lang="en-US" sz="4400" u="none" cap="none" strike="noStrike">
                <a:solidFill>
                  <a:srgbClr val="95C758"/>
                </a:solidFill>
                <a:latin typeface="Century Gothic"/>
                <a:ea typeface="Century Gothic"/>
                <a:cs typeface="Century Gothic"/>
                <a:sym typeface="Century Gothic"/>
              </a:rPr>
            </a:br>
            <a:br>
              <a:rPr b="1" i="0" lang="en-US" sz="4400" u="none" cap="none" strike="noStrike">
                <a:solidFill>
                  <a:srgbClr val="95C758"/>
                </a:solidFill>
                <a:latin typeface="Century Gothic"/>
                <a:ea typeface="Century Gothic"/>
                <a:cs typeface="Century Gothic"/>
                <a:sym typeface="Century Gothic"/>
              </a:rPr>
            </a:br>
            <a:br>
              <a:rPr b="1" i="0" lang="en-US" sz="4400" u="none" cap="none" strike="noStrike">
                <a:solidFill>
                  <a:srgbClr val="95C758"/>
                </a:solidFill>
                <a:latin typeface="Century Gothic"/>
                <a:ea typeface="Century Gothic"/>
                <a:cs typeface="Century Gothic"/>
                <a:sym typeface="Century Gothic"/>
              </a:rPr>
            </a:br>
            <a:br>
              <a:rPr b="1" i="0" lang="en-US" sz="4400" u="none" cap="none" strike="noStrike">
                <a:solidFill>
                  <a:srgbClr val="95C758"/>
                </a:solidFill>
                <a:latin typeface="Century Gothic"/>
                <a:ea typeface="Century Gothic"/>
                <a:cs typeface="Century Gothic"/>
                <a:sym typeface="Century Gothic"/>
              </a:rPr>
            </a:br>
          </a:p>
        </p:txBody>
      </p:sp>
      <p:sp>
        <p:nvSpPr>
          <p:cNvPr id="90" name="Shape 90"/>
          <p:cNvSpPr txBox="1"/>
          <p:nvPr>
            <p:ph idx="1" type="body"/>
          </p:nvPr>
        </p:nvSpPr>
        <p:spPr>
          <a:xfrm>
            <a:off x="1139693" y="4514144"/>
            <a:ext cx="6773031" cy="1763285"/>
          </a:xfrm>
          <a:prstGeom prst="rect">
            <a:avLst/>
          </a:prstGeom>
          <a:noFill/>
          <a:ln>
            <a:noFill/>
          </a:ln>
        </p:spPr>
        <p:txBody>
          <a:bodyPr anchorCtr="0" anchor="t" bIns="45700" lIns="91425" rIns="91425" wrap="square" tIns="45700">
            <a:noAutofit/>
          </a:bodyPr>
          <a:lstStyle/>
          <a:p>
            <a:pPr indent="-76200" lvl="0" marL="0" marR="0" rtl="0" algn="ctr">
              <a:spcBef>
                <a:spcPts val="0"/>
              </a:spcBef>
              <a:spcAft>
                <a:spcPts val="0"/>
              </a:spcAft>
              <a:buClr>
                <a:schemeClr val="dk1"/>
              </a:buClr>
              <a:buSzPts val="1200"/>
              <a:buFont typeface="Arial"/>
              <a:buNone/>
            </a:pPr>
            <a:r>
              <a:t/>
            </a:r>
            <a:endParaRPr b="1" i="0" sz="1200" u="none" cap="none" strike="noStrike">
              <a:solidFill>
                <a:srgbClr val="FFFFFF"/>
              </a:solidFill>
              <a:latin typeface="Century Gothic"/>
              <a:ea typeface="Century Gothic"/>
              <a:cs typeface="Century Gothic"/>
              <a:sym typeface="Century Gothic"/>
            </a:endParaRPr>
          </a:p>
          <a:p>
            <a:pPr indent="-76200" lvl="0" marL="0" marR="0" rtl="0" algn="ctr">
              <a:spcBef>
                <a:spcPts val="240"/>
              </a:spcBef>
              <a:spcAft>
                <a:spcPts val="0"/>
              </a:spcAft>
              <a:buClr>
                <a:schemeClr val="lt1"/>
              </a:buClr>
              <a:buSzPts val="1200"/>
              <a:buFont typeface="Arial"/>
              <a:buNone/>
            </a:pPr>
            <a:r>
              <a:rPr b="0" i="1" lang="en-US" sz="1200" u="none" cap="none" strike="noStrike">
                <a:solidFill>
                  <a:schemeClr val="lt1"/>
                </a:solidFill>
                <a:latin typeface="Century Gothic"/>
                <a:ea typeface="Century Gothic"/>
                <a:cs typeface="Century Gothic"/>
                <a:sym typeface="Century Gothic"/>
              </a:rPr>
              <a:t>Software Engineering Project SWEN 670 2178</a:t>
            </a:r>
            <a:br>
              <a:rPr b="0" i="1" lang="en-US" sz="1200" u="none" cap="none" strike="noStrike">
                <a:solidFill>
                  <a:schemeClr val="lt1"/>
                </a:solidFill>
                <a:latin typeface="Century Gothic"/>
                <a:ea typeface="Century Gothic"/>
                <a:cs typeface="Century Gothic"/>
                <a:sym typeface="Century Gothic"/>
              </a:rPr>
            </a:br>
          </a:p>
          <a:p>
            <a:pPr indent="-63500" lvl="0" marL="0" marR="0" rtl="0" algn="ctr">
              <a:spcBef>
                <a:spcPts val="200"/>
              </a:spcBef>
              <a:spcAft>
                <a:spcPts val="0"/>
              </a:spcAft>
              <a:buClr>
                <a:srgbClr val="FFFFFF"/>
              </a:buClr>
              <a:buSzPts val="1000"/>
              <a:buFont typeface="Arial"/>
              <a:buNone/>
            </a:pPr>
            <a:r>
              <a:rPr b="0" i="0" lang="en-US" sz="1000" u="none" cap="none" strike="noStrike">
                <a:solidFill>
                  <a:srgbClr val="FFFFFF"/>
                </a:solidFill>
                <a:latin typeface="Century Gothic"/>
                <a:ea typeface="Century Gothic"/>
                <a:cs typeface="Century Gothic"/>
                <a:sym typeface="Century Gothic"/>
              </a:rPr>
              <a:t>André Akinyele, Jeffery Dovan, Erika Guthrie, Tracy Hill, Pyae Kyaw, &amp; Derek Stine </a:t>
            </a:r>
          </a:p>
          <a:p>
            <a:pPr indent="-63500" lvl="0" marL="0" marR="0" rtl="0" algn="ctr">
              <a:spcBef>
                <a:spcPts val="200"/>
              </a:spcBef>
              <a:spcAft>
                <a:spcPts val="0"/>
              </a:spcAft>
              <a:buClr>
                <a:schemeClr val="dk1"/>
              </a:buClr>
              <a:buSzPts val="1000"/>
              <a:buFont typeface="Arial"/>
              <a:buNone/>
            </a:pPr>
            <a:r>
              <a:t/>
            </a:r>
            <a:endParaRPr b="0" i="0" sz="1000" u="none" cap="none" strike="noStrike">
              <a:solidFill>
                <a:srgbClr val="FFFFFF"/>
              </a:solidFill>
              <a:latin typeface="Century Gothic"/>
              <a:ea typeface="Century Gothic"/>
              <a:cs typeface="Century Gothic"/>
              <a:sym typeface="Century Gothic"/>
            </a:endParaRPr>
          </a:p>
          <a:p>
            <a:pPr indent="-63500" lvl="0" marL="0" marR="0" rtl="0" algn="ctr">
              <a:spcBef>
                <a:spcPts val="200"/>
              </a:spcBef>
              <a:spcAft>
                <a:spcPts val="0"/>
              </a:spcAft>
              <a:buClr>
                <a:srgbClr val="538CD5"/>
              </a:buClr>
              <a:buSzPts val="1000"/>
              <a:buFont typeface="Arial"/>
              <a:buNone/>
            </a:pPr>
            <a:r>
              <a:rPr b="0" i="1" lang="en-US" sz="1000" u="none" cap="none" strike="noStrike">
                <a:solidFill>
                  <a:srgbClr val="538CD5"/>
                </a:solidFill>
                <a:latin typeface="Century Gothic"/>
                <a:ea typeface="Century Gothic"/>
                <a:cs typeface="Century Gothic"/>
                <a:sym typeface="Century Gothic"/>
              </a:rPr>
              <a:t>Sponsor: Extra-Vehicular Activity (EVA), Johnson Space Center, NASA</a:t>
            </a:r>
          </a:p>
          <a:p>
            <a:pPr indent="-63500" lvl="0" marL="0" marR="0" rtl="0" algn="ctr">
              <a:spcBef>
                <a:spcPts val="200"/>
              </a:spcBef>
              <a:spcAft>
                <a:spcPts val="0"/>
              </a:spcAft>
              <a:buClr>
                <a:srgbClr val="538CD5"/>
              </a:buClr>
              <a:buSzPts val="1000"/>
              <a:buFont typeface="Arial"/>
              <a:buNone/>
            </a:pPr>
            <a:r>
              <a:rPr b="0" i="1" lang="en-US" sz="1000" u="none" cap="none" strike="noStrike">
                <a:solidFill>
                  <a:srgbClr val="538CD5"/>
                </a:solidFill>
                <a:latin typeface="Century Gothic"/>
                <a:ea typeface="Century Gothic"/>
                <a:cs typeface="Century Gothic"/>
                <a:sym typeface="Century Gothic"/>
              </a:rPr>
              <a:t>Liaison: Daren Welsh, EVA Instructor &amp; Flight Controller | darenwelsh@gmail.com</a:t>
            </a:r>
          </a:p>
          <a:p>
            <a:pPr indent="-63500" lvl="0" marL="0" marR="0" rtl="0" algn="ctr">
              <a:spcBef>
                <a:spcPts val="200"/>
              </a:spcBef>
              <a:buClr>
                <a:schemeClr val="dk1"/>
              </a:buClr>
              <a:buSzPts val="1000"/>
              <a:buFont typeface="Arial"/>
              <a:buNone/>
            </a:pPr>
            <a:r>
              <a:t/>
            </a:r>
            <a:endParaRPr b="0" i="0" sz="1000" u="none" cap="none" strike="noStrike">
              <a:solidFill>
                <a:srgbClr val="FFFFFF"/>
              </a:solidFill>
              <a:latin typeface="Century Gothic"/>
              <a:ea typeface="Century Gothic"/>
              <a:cs typeface="Century Gothic"/>
              <a:sym typeface="Century Gothic"/>
            </a:endParaRPr>
          </a:p>
        </p:txBody>
      </p:sp>
      <p:pic>
        <p:nvPicPr>
          <p:cNvPr id="91" name="Shape 91"/>
          <p:cNvPicPr preferRelativeResize="0"/>
          <p:nvPr>
            <p:ph idx="2" type="pic"/>
          </p:nvPr>
        </p:nvPicPr>
        <p:blipFill rotWithShape="1">
          <a:blip r:embed="rId4">
            <a:alphaModFix/>
          </a:blip>
          <a:srcRect b="0" l="0" r="0" t="0"/>
          <a:stretch/>
        </p:blipFill>
        <p:spPr>
          <a:xfrm>
            <a:off x="2934032" y="1068720"/>
            <a:ext cx="3202912" cy="3202908"/>
          </a:xfrm>
          <a:prstGeom prst="rect">
            <a:avLst/>
          </a:prstGeom>
          <a:noFill/>
          <a:ln>
            <a:noFill/>
          </a:ln>
        </p:spPr>
      </p:pic>
      <p:sp>
        <p:nvSpPr>
          <p:cNvPr id="92" name="Shape 92"/>
          <p:cNvSpPr txBox="1"/>
          <p:nvPr/>
        </p:nvSpPr>
        <p:spPr>
          <a:xfrm>
            <a:off x="1139693" y="4014163"/>
            <a:ext cx="6773031" cy="964539"/>
          </a:xfrm>
          <a:prstGeom prst="rect">
            <a:avLst/>
          </a:prstGeom>
          <a:noFill/>
          <a:ln>
            <a:noFill/>
          </a:ln>
        </p:spPr>
        <p:txBody>
          <a:bodyPr anchorCtr="0" anchor="t" bIns="45700" lIns="91425" rIns="91425" wrap="square" tIns="45700">
            <a:noAutofit/>
          </a:bodyPr>
          <a:lstStyle/>
          <a:p>
            <a:pPr indent="-203200" lvl="0" marL="0" marR="0" rtl="0" algn="ctr">
              <a:spcBef>
                <a:spcPts val="0"/>
              </a:spcBef>
              <a:spcAft>
                <a:spcPts val="0"/>
              </a:spcAft>
              <a:buClr>
                <a:srgbClr val="FFFFFF"/>
              </a:buClr>
              <a:buSzPts val="3200"/>
              <a:buFont typeface="Arial"/>
              <a:buNone/>
            </a:pPr>
            <a:r>
              <a:rPr b="1" i="0" lang="en-US" sz="3200" u="none" cap="none" strike="noStrike">
                <a:solidFill>
                  <a:srgbClr val="FFFFFF"/>
                </a:solidFill>
                <a:latin typeface="Century Gothic"/>
                <a:ea typeface="Century Gothic"/>
                <a:cs typeface="Century Gothic"/>
                <a:sym typeface="Century Gothic"/>
              </a:rPr>
              <a:t>NASA Path: Final Presentation</a:t>
            </a:r>
          </a:p>
          <a:p>
            <a:pPr indent="-76200" lvl="0" marL="0" marR="0" rtl="0" algn="ctr">
              <a:spcBef>
                <a:spcPts val="240"/>
              </a:spcBef>
              <a:buClr>
                <a:schemeClr val="dk1"/>
              </a:buClr>
              <a:buSzPts val="1200"/>
              <a:buFont typeface="Arial"/>
              <a:buNone/>
            </a:pPr>
            <a:r>
              <a:t/>
            </a:r>
            <a:endParaRPr b="1" i="0" sz="12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nvSpPr>
        <p:spPr>
          <a:xfrm>
            <a:off x="4648200" y="1517201"/>
            <a:ext cx="4038600" cy="5080200"/>
          </a:xfrm>
          <a:prstGeom prst="rect">
            <a:avLst/>
          </a:prstGeom>
          <a:noFill/>
          <a:ln>
            <a:noFill/>
          </a:ln>
        </p:spPr>
        <p:txBody>
          <a:bodyPr anchorCtr="0" anchor="t" bIns="45700" lIns="91425" rIns="91425" wrap="square" tIns="45700">
            <a:noAutofit/>
          </a:bodyPr>
          <a:lstStyle/>
          <a:p>
            <a:pPr indent="-115062" lvl="0" marL="0" marR="0" rtl="0" algn="l">
              <a:lnSpc>
                <a:spcPct val="80000"/>
              </a:lnSpc>
              <a:spcBef>
                <a:spcPts val="0"/>
              </a:spcBef>
              <a:spcAft>
                <a:spcPts val="0"/>
              </a:spcAft>
              <a:buClr>
                <a:srgbClr val="538CD5"/>
              </a:buClr>
              <a:buSzPts val="1812"/>
              <a:buFont typeface="Arial"/>
              <a:buNone/>
            </a:pPr>
            <a:r>
              <a:rPr b="0" i="0" lang="en-US" sz="1812" u="none" cap="none" strike="noStrike">
                <a:solidFill>
                  <a:srgbClr val="538CD5"/>
                </a:solidFill>
                <a:latin typeface="Century Gothic"/>
                <a:ea typeface="Century Gothic"/>
                <a:cs typeface="Century Gothic"/>
                <a:sym typeface="Century Gothic"/>
              </a:rPr>
              <a:t>Constraints:</a:t>
            </a:r>
          </a:p>
          <a:p>
            <a:pPr indent="-71437" lvl="0" marL="0" marR="0" rtl="0" algn="l">
              <a:lnSpc>
                <a:spcPct val="80000"/>
              </a:lnSpc>
              <a:spcBef>
                <a:spcPts val="225"/>
              </a:spcBef>
              <a:spcAft>
                <a:spcPts val="0"/>
              </a:spcAft>
              <a:buClr>
                <a:schemeClr val="dk1"/>
              </a:buClr>
              <a:buSzPts val="1125"/>
              <a:buFont typeface="Arial"/>
              <a:buNone/>
            </a:pPr>
            <a:r>
              <a:t/>
            </a:r>
            <a:endParaRPr b="0" i="0" sz="1125" u="none" cap="none" strike="noStrike">
              <a:solidFill>
                <a:srgbClr val="538CD5"/>
              </a:solidFill>
              <a:latin typeface="Century Gothic"/>
              <a:ea typeface="Century Gothic"/>
              <a:cs typeface="Century Gothic"/>
              <a:sym typeface="Century Gothic"/>
            </a:endParaRP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Must be executable on user’s computer (PC, </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OS X, and Linux)</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Chosen software language must foster long-term support from collaborative developmen</a:t>
            </a:r>
            <a:r>
              <a:rPr b="0" i="0" lang="en-US" sz="1000" u="none" cap="none" strike="noStrike">
                <a:solidFill>
                  <a:srgbClr val="FFFFFF"/>
                </a:solidFill>
                <a:latin typeface="Century Gothic"/>
                <a:ea typeface="Century Gothic"/>
                <a:cs typeface="Century Gothic"/>
                <a:sym typeface="Century Gothic"/>
              </a:rPr>
              <a:t>t</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If web-based, software must support more than one browser - Chrome, Firefox, and Internet Explorer (IE</a:t>
            </a:r>
            <a:r>
              <a:rPr b="0" i="0" lang="en-US" sz="1000" u="none" cap="none" strike="noStrike">
                <a:solidFill>
                  <a:srgbClr val="FFFFFF"/>
                </a:solidFill>
                <a:latin typeface="Century Gothic"/>
                <a:ea typeface="Century Gothic"/>
                <a:cs typeface="Century Gothic"/>
                <a:sym typeface="Century Gothic"/>
              </a:rPr>
              <a:t>)</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No “black box” delivery</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User input interface should include start and end points, allow optional waypoints in the middle of the route, and allow options for route determination, which includes:</a:t>
            </a:r>
          </a:p>
          <a:p>
            <a:pPr indent="-285750" lvl="1" marL="742950" marR="0" rtl="0" algn="l">
              <a:lnSpc>
                <a:spcPct val="80000"/>
              </a:lnSpc>
              <a:spcBef>
                <a:spcPts val="175"/>
              </a:spcBef>
              <a:spcAft>
                <a:spcPts val="0"/>
              </a:spcAft>
              <a:buClr>
                <a:srgbClr val="FFFFFF"/>
              </a:buClr>
              <a:buSzPts val="875"/>
              <a:buFont typeface="Arial"/>
              <a:buChar char="–"/>
            </a:pPr>
            <a:r>
              <a:rPr b="0" i="0" lang="en-US" sz="875" u="none" cap="none" strike="noStrike">
                <a:solidFill>
                  <a:srgbClr val="FFFFFF"/>
                </a:solidFill>
                <a:latin typeface="Century Gothic"/>
                <a:ea typeface="Century Gothic"/>
                <a:cs typeface="Century Gothic"/>
                <a:sym typeface="Century Gothic"/>
              </a:rPr>
              <a:t>Avoiding crew hazards (things that hurt the crew or suit</a:t>
            </a:r>
          </a:p>
          <a:p>
            <a:pPr indent="-285750" lvl="1" marL="742950" marR="0" rtl="0" algn="l">
              <a:lnSpc>
                <a:spcPct val="80000"/>
              </a:lnSpc>
              <a:spcBef>
                <a:spcPts val="175"/>
              </a:spcBef>
              <a:spcAft>
                <a:spcPts val="0"/>
              </a:spcAft>
              <a:buClr>
                <a:srgbClr val="FFFFFF"/>
              </a:buClr>
              <a:buSzPts val="875"/>
              <a:buFont typeface="Arial"/>
              <a:buChar char="–"/>
            </a:pPr>
            <a:r>
              <a:rPr b="0" i="0" lang="en-US" sz="875" u="none" cap="none" strike="noStrike">
                <a:solidFill>
                  <a:srgbClr val="FFFFFF"/>
                </a:solidFill>
                <a:latin typeface="Century Gothic"/>
                <a:ea typeface="Century Gothic"/>
                <a:cs typeface="Century Gothic"/>
                <a:sym typeface="Century Gothic"/>
              </a:rPr>
              <a:t>Hardware hazards (things that could be hurt by crew)</a:t>
            </a:r>
          </a:p>
          <a:p>
            <a:pPr indent="-285750" lvl="1" marL="742950" marR="0" rtl="0" algn="l">
              <a:lnSpc>
                <a:spcPct val="80000"/>
              </a:lnSpc>
              <a:spcBef>
                <a:spcPts val="175"/>
              </a:spcBef>
              <a:spcAft>
                <a:spcPts val="0"/>
              </a:spcAft>
              <a:buClr>
                <a:srgbClr val="FFFFFF"/>
              </a:buClr>
              <a:buSzPts val="875"/>
              <a:buFont typeface="Arial"/>
              <a:buChar char="–"/>
            </a:pPr>
            <a:r>
              <a:rPr b="0" i="0" lang="en-US" sz="875" u="none" cap="none" strike="noStrike">
                <a:solidFill>
                  <a:srgbClr val="FFFFFF"/>
                </a:solidFill>
                <a:latin typeface="Century Gothic"/>
                <a:ea typeface="Century Gothic"/>
                <a:cs typeface="Century Gothic"/>
                <a:sym typeface="Century Gothic"/>
              </a:rPr>
              <a:t>Minimize rotations and plane changes</a:t>
            </a:r>
          </a:p>
          <a:p>
            <a:pPr indent="-285750" lvl="1" marL="742950" marR="0" rtl="0" algn="l">
              <a:lnSpc>
                <a:spcPct val="80000"/>
              </a:lnSpc>
              <a:spcBef>
                <a:spcPts val="175"/>
              </a:spcBef>
              <a:spcAft>
                <a:spcPts val="0"/>
              </a:spcAft>
              <a:buClr>
                <a:srgbClr val="FFFFFF"/>
              </a:buClr>
              <a:buSzPts val="875"/>
              <a:buFont typeface="Arial"/>
              <a:buChar char="–"/>
            </a:pPr>
            <a:r>
              <a:rPr b="0" i="0" lang="en-US" sz="875" u="none" cap="none" strike="noStrike">
                <a:solidFill>
                  <a:srgbClr val="FFFFFF"/>
                </a:solidFill>
                <a:latin typeface="Century Gothic"/>
                <a:ea typeface="Century Gothic"/>
                <a:cs typeface="Century Gothic"/>
                <a:sym typeface="Century Gothic"/>
              </a:rPr>
              <a:t>Field to enter crewmember’s wingspan</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The output interface should  include a visual representation of the available paths</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The format of the objects for path calculation should be represented using nodes on a graph (a scene-graph)</a:t>
            </a:r>
          </a:p>
          <a:p>
            <a:pPr indent="-342900" lvl="0" marL="342900" marR="0" rtl="0" algn="l">
              <a:lnSpc>
                <a:spcPct val="80000"/>
              </a:lnSpc>
              <a:spcBef>
                <a:spcPts val="200"/>
              </a:spcBef>
              <a:spcAft>
                <a:spcPts val="0"/>
              </a:spcAft>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Design the software similar to Google Maps with Navigation using a 3D model</a:t>
            </a:r>
          </a:p>
          <a:p>
            <a:pPr indent="-342900" lvl="0" marL="342900" marR="0" rtl="0" algn="l">
              <a:lnSpc>
                <a:spcPct val="80000"/>
              </a:lnSpc>
              <a:spcBef>
                <a:spcPts val="200"/>
              </a:spcBef>
              <a:buClr>
                <a:srgbClr val="FFFFFF"/>
              </a:buClr>
              <a:buSzPts val="1000"/>
              <a:buFont typeface="Arial"/>
              <a:buChar char="•"/>
            </a:pPr>
            <a:r>
              <a:rPr b="0" i="0" lang="en-US" sz="1000" u="none" cap="none" strike="noStrike">
                <a:solidFill>
                  <a:srgbClr val="FFFFFF"/>
                </a:solidFill>
                <a:latin typeface="Century Gothic"/>
                <a:ea typeface="Century Gothic"/>
                <a:cs typeface="Century Gothic"/>
                <a:sym typeface="Century Gothic"/>
              </a:rPr>
              <a:t>If any of the model names include the word “antenna”, include some volume around it designated as a “Keep Out Zone”</a:t>
            </a:r>
          </a:p>
        </p:txBody>
      </p:sp>
      <p:sp>
        <p:nvSpPr>
          <p:cNvPr id="155" name="Shape 15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p>
        </p:txBody>
      </p:sp>
      <p:sp>
        <p:nvSpPr>
          <p:cNvPr id="156" name="Shape 156"/>
          <p:cNvSpPr txBox="1"/>
          <p:nvPr>
            <p:ph idx="1" type="body"/>
          </p:nvPr>
        </p:nvSpPr>
        <p:spPr>
          <a:xfrm>
            <a:off x="457200" y="1513245"/>
            <a:ext cx="4038600" cy="5084100"/>
          </a:xfrm>
          <a:prstGeom prst="rect">
            <a:avLst/>
          </a:prstGeom>
          <a:noFill/>
          <a:ln>
            <a:noFill/>
          </a:ln>
        </p:spPr>
        <p:txBody>
          <a:bodyPr anchorCtr="0" anchor="t" bIns="45700" lIns="91425" rIns="91425" wrap="square" tIns="45700">
            <a:noAutofit/>
          </a:bodyPr>
          <a:lstStyle/>
          <a:p>
            <a:pPr indent="-114300" lvl="0" marL="0" marR="0" rtl="0" algn="l">
              <a:spcBef>
                <a:spcPts val="0"/>
              </a:spcBef>
              <a:spcAft>
                <a:spcPts val="0"/>
              </a:spcAft>
              <a:buClr>
                <a:srgbClr val="538CD5"/>
              </a:buClr>
              <a:buSzPts val="1800"/>
              <a:buFont typeface="Arial"/>
              <a:buNone/>
            </a:pPr>
            <a:r>
              <a:rPr b="0" i="0" lang="en-US" sz="1800" u="none" cap="none" strike="noStrike">
                <a:solidFill>
                  <a:srgbClr val="538CD5"/>
                </a:solidFill>
                <a:latin typeface="Century Gothic"/>
                <a:ea typeface="Century Gothic"/>
                <a:cs typeface="Century Gothic"/>
                <a:sym typeface="Century Gothic"/>
              </a:rPr>
              <a:t>Assumptions:</a:t>
            </a:r>
          </a:p>
          <a:p>
            <a:pPr indent="-69850" lvl="0" marL="0" marR="0" rtl="0" algn="l">
              <a:spcBef>
                <a:spcPts val="220"/>
              </a:spcBef>
              <a:spcAft>
                <a:spcPts val="0"/>
              </a:spcAft>
              <a:buClr>
                <a:schemeClr val="dk1"/>
              </a:buClr>
              <a:buSzPts val="1100"/>
              <a:buFont typeface="Arial"/>
              <a:buNone/>
            </a:pPr>
            <a:r>
              <a:t/>
            </a:r>
            <a:endParaRPr b="0" i="0" sz="1100" u="none" cap="none" strike="noStrike">
              <a:solidFill>
                <a:srgbClr val="538CD5"/>
              </a:solidFill>
              <a:latin typeface="Century Gothic"/>
              <a:ea typeface="Century Gothic"/>
              <a:cs typeface="Century Gothic"/>
              <a:sym typeface="Century Gothic"/>
            </a:endParaRPr>
          </a:p>
          <a:p>
            <a:pPr indent="-342900" lvl="0" marL="342900" marR="0" rtl="0" algn="l">
              <a:spcBef>
                <a:spcPts val="200"/>
              </a:spcBef>
              <a:spcAft>
                <a:spcPts val="0"/>
              </a:spcAft>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Development can be web-based</a:t>
            </a:r>
          </a:p>
          <a:p>
            <a:pPr indent="-342900" lvl="0" marL="342900" marR="0" rtl="0" algn="l">
              <a:spcBef>
                <a:spcPts val="200"/>
              </a:spcBef>
              <a:spcAft>
                <a:spcPts val="0"/>
              </a:spcAft>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No software language or technology preferences</a:t>
            </a:r>
          </a:p>
          <a:p>
            <a:pPr indent="-342900" lvl="0" marL="342900" marR="0" rtl="0" algn="l">
              <a:spcBef>
                <a:spcPts val="200"/>
              </a:spcBef>
              <a:spcAft>
                <a:spcPts val="0"/>
              </a:spcAft>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“DOUG” program provides client with a 3D model, which allows highlighting handrail paths and hardware and has a “ruler” feature to estimate distances between two points. </a:t>
            </a:r>
            <a:r>
              <a:rPr lang="en-US" sz="1000">
                <a:solidFill>
                  <a:schemeClr val="lt1"/>
                </a:solidFill>
              </a:rPr>
              <a:t>Due to difficulties gaining access to the “DOUG” application early in the project, the team chose React JS and ThreeJS for a browser-based 3D interface.</a:t>
            </a:r>
          </a:p>
          <a:p>
            <a:pPr indent="-342900" lvl="0" marL="342900" marR="0" rtl="0" algn="l">
              <a:spcBef>
                <a:spcPts val="200"/>
              </a:spcBef>
              <a:spcAft>
                <a:spcPts val="0"/>
              </a:spcAft>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Sample data is shared on GitHub repo at </a:t>
            </a:r>
            <a:r>
              <a:rPr b="0" i="0" lang="en-US" sz="1000" u="sng" cap="none" strike="noStrike">
                <a:solidFill>
                  <a:srgbClr val="A4C2F4"/>
                </a:solidFill>
                <a:latin typeface="Century Gothic"/>
                <a:ea typeface="Century Gothic"/>
                <a:cs typeface="Century Gothic"/>
                <a:sym typeface="Century Gothic"/>
                <a:hlinkClick r:id="rId3"/>
              </a:rPr>
              <a:t>http://github.com/darenwelsh/EVANav</a:t>
            </a:r>
          </a:p>
          <a:p>
            <a:pPr indent="-342900" lvl="0" marL="342900" marR="0" rtl="0" algn="l">
              <a:spcBef>
                <a:spcPts val="200"/>
              </a:spcBef>
              <a:spcAft>
                <a:spcPts val="0"/>
              </a:spcAft>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If team formats the data as shown, “DOUG” developers can import it into the program</a:t>
            </a:r>
          </a:p>
          <a:p>
            <a:pPr indent="-342900" lvl="0" marL="342900" marR="0" rtl="0" algn="l">
              <a:spcBef>
                <a:spcPts val="200"/>
              </a:spcBef>
              <a:buClr>
                <a:schemeClr val="lt1"/>
              </a:buClr>
              <a:buSzPts val="1000"/>
              <a:buFont typeface="Arial"/>
              <a:buChar char="•"/>
            </a:pPr>
            <a:r>
              <a:rPr b="0" i="0" lang="en-US" sz="1000" u="none" cap="none" strike="noStrike">
                <a:solidFill>
                  <a:schemeClr val="lt1"/>
                </a:solidFill>
                <a:latin typeface="Century Gothic"/>
                <a:ea typeface="Century Gothic"/>
                <a:cs typeface="Century Gothic"/>
                <a:sym typeface="Century Gothic"/>
              </a:rPr>
              <a:t>Team can estimate any path that requires a “plane change” by providing more time (when the body rotates from one translation plane to another – going around a corner or edge)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Work Breakdown Structure (WBS)</a:t>
            </a:r>
          </a:p>
        </p:txBody>
      </p:sp>
      <p:pic>
        <p:nvPicPr>
          <p:cNvPr descr="wbs-nasa-path3.png" id="163" name="Shape 163"/>
          <p:cNvPicPr preferRelativeResize="0"/>
          <p:nvPr>
            <p:ph idx="1" type="body"/>
          </p:nvPr>
        </p:nvPicPr>
        <p:blipFill rotWithShape="1">
          <a:blip r:embed="rId3">
            <a:alphaModFix/>
          </a:blip>
          <a:srcRect b="0" l="-13307" r="-13307" t="0"/>
          <a:stretch/>
        </p:blipFill>
        <p:spPr>
          <a:xfrm>
            <a:off x="457200" y="1600200"/>
            <a:ext cx="8229600" cy="4525963"/>
          </a:xfrm>
          <a:prstGeom prst="rect">
            <a:avLst/>
          </a:prstGeom>
          <a:noFill/>
          <a:ln>
            <a:noFill/>
          </a:ln>
        </p:spPr>
      </p:pic>
      <p:cxnSp>
        <p:nvCxnSpPr>
          <p:cNvPr id="164" name="Shape 164"/>
          <p:cNvCxnSpPr/>
          <p:nvPr/>
        </p:nvCxnSpPr>
        <p:spPr>
          <a:xfrm>
            <a:off x="2222497" y="2703486"/>
            <a:ext cx="4160520" cy="9071"/>
          </a:xfrm>
          <a:prstGeom prst="straightConnector1">
            <a:avLst/>
          </a:prstGeom>
          <a:noFill/>
          <a:ln cap="flat" cmpd="sng" w="9525">
            <a:solidFill>
              <a:schemeClr val="lt1"/>
            </a:solidFill>
            <a:prstDash val="solid"/>
            <a:round/>
            <a:headEnd len="med" w="med" type="none"/>
            <a:tailEnd len="med" w="med" type="none"/>
          </a:ln>
          <a:effectLst>
            <a:outerShdw blurRad="40000" rotWithShape="0" dir="5400000" dist="20000">
              <a:srgbClr val="000000">
                <a:alpha val="37647"/>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Design Process</a:t>
            </a:r>
          </a:p>
        </p:txBody>
      </p:sp>
      <p:pic>
        <p:nvPicPr>
          <p:cNvPr id="171" name="Shape 171"/>
          <p:cNvPicPr preferRelativeResize="0"/>
          <p:nvPr>
            <p:ph idx="1" type="body"/>
          </p:nvPr>
        </p:nvPicPr>
        <p:blipFill rotWithShape="1">
          <a:blip r:embed="rId3">
            <a:alphaModFix/>
          </a:blip>
          <a:srcRect b="0" l="0" r="0" t="0"/>
          <a:stretch/>
        </p:blipFill>
        <p:spPr>
          <a:xfrm>
            <a:off x="755848" y="1960924"/>
            <a:ext cx="7446254" cy="365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700" u="none" cap="none" strike="noStrike">
                <a:solidFill>
                  <a:srgbClr val="7F7F7F"/>
                </a:solidFill>
                <a:latin typeface="Century Gothic"/>
                <a:ea typeface="Century Gothic"/>
                <a:cs typeface="Century Gothic"/>
                <a:sym typeface="Century Gothic"/>
              </a:rPr>
              <a:t>Development Process</a:t>
            </a:r>
          </a:p>
        </p:txBody>
      </p:sp>
      <p:sp>
        <p:nvSpPr>
          <p:cNvPr id="178" name="Shape 178"/>
          <p:cNvSpPr/>
          <p:nvPr/>
        </p:nvSpPr>
        <p:spPr>
          <a:xfrm>
            <a:off x="771525" y="1866900"/>
            <a:ext cx="7639050" cy="3952875"/>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entury Gothic"/>
              <a:ea typeface="Century Gothic"/>
              <a:cs typeface="Century Gothic"/>
              <a:sym typeface="Century Gothic"/>
            </a:endParaRPr>
          </a:p>
        </p:txBody>
      </p:sp>
      <p:pic>
        <p:nvPicPr>
          <p:cNvPr id="179" name="Shape 179"/>
          <p:cNvPicPr preferRelativeResize="0"/>
          <p:nvPr>
            <p:ph idx="1" type="body"/>
          </p:nvPr>
        </p:nvPicPr>
        <p:blipFill rotWithShape="1">
          <a:blip r:embed="rId3">
            <a:alphaModFix/>
          </a:blip>
          <a:srcRect b="0" l="0" r="0" t="0"/>
          <a:stretch/>
        </p:blipFill>
        <p:spPr>
          <a:xfrm>
            <a:off x="1369565" y="2563177"/>
            <a:ext cx="6214369" cy="25603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84" name="Shape 184"/>
        <p:cNvGrpSpPr/>
        <p:nvPr/>
      </p:nvGrpSpPr>
      <p:grpSpPr>
        <a:xfrm>
          <a:off x="0" y="0"/>
          <a:ext cx="0" cy="0"/>
          <a:chOff x="0" y="0"/>
          <a:chExt cx="0" cy="0"/>
        </a:xfrm>
      </p:grpSpPr>
      <p:pic>
        <p:nvPicPr>
          <p:cNvPr id="185" name="Shape 185"/>
          <p:cNvPicPr preferRelativeResize="0"/>
          <p:nvPr/>
        </p:nvPicPr>
        <p:blipFill rotWithShape="1">
          <a:blip r:embed="rId4">
            <a:alphaModFix amt="82000"/>
          </a:blip>
          <a:srcRect b="0" l="0" r="0" t="0"/>
          <a:stretch/>
        </p:blipFill>
        <p:spPr>
          <a:xfrm>
            <a:off x="2256161" y="1410085"/>
            <a:ext cx="4631678" cy="3030845"/>
          </a:xfrm>
          <a:prstGeom prst="rect">
            <a:avLst/>
          </a:prstGeom>
          <a:noFill/>
          <a:ln>
            <a:noFill/>
          </a:ln>
        </p:spPr>
      </p:pic>
      <p:sp>
        <p:nvSpPr>
          <p:cNvPr id="186" name="Shape 186"/>
          <p:cNvSpPr txBox="1"/>
          <p:nvPr>
            <p:ph type="title"/>
          </p:nvPr>
        </p:nvSpPr>
        <p:spPr>
          <a:xfrm>
            <a:off x="722313" y="5175203"/>
            <a:ext cx="7772400" cy="1026896"/>
          </a:xfrm>
          <a:prstGeom prst="rect">
            <a:avLst/>
          </a:prstGeom>
          <a:noFill/>
          <a:ln>
            <a:noFill/>
          </a:ln>
        </p:spPr>
        <p:txBody>
          <a:bodyPr anchorCtr="0" anchor="t" bIns="45700" lIns="91425" rIns="91425" wrap="square" tIns="45700">
            <a:noAutofit/>
          </a:bodyPr>
          <a:lstStyle/>
          <a:p>
            <a:pPr indent="-177800" lvl="0" marL="0" marR="0" rtl="0" algn="l">
              <a:spcBef>
                <a:spcPts val="0"/>
              </a:spcBef>
              <a:buClr>
                <a:srgbClr val="558ED5"/>
              </a:buClr>
              <a:buSzPts val="2800"/>
              <a:buFont typeface="Century Gothic"/>
              <a:buNone/>
            </a:pPr>
            <a:r>
              <a:rPr b="1" i="0" lang="en-US" sz="2800" u="none" cap="none" strike="noStrike">
                <a:solidFill>
                  <a:srgbClr val="558ED5"/>
                </a:solidFill>
                <a:latin typeface="Century Gothic"/>
                <a:ea typeface="Century Gothic"/>
                <a:cs typeface="Century Gothic"/>
                <a:sym typeface="Century Gothic"/>
              </a:rPr>
              <a:t>SOFTWARE REQUIREMENTS SPECIFICATION</a:t>
            </a:r>
            <a:br>
              <a:rPr b="1" i="0" lang="en-US" sz="3600" u="none" cap="none" strike="noStrike">
                <a:solidFill>
                  <a:srgbClr val="558ED5"/>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SRS Purpose</a:t>
            </a:r>
          </a:p>
        </p:txBody>
      </p:sp>
      <p:sp>
        <p:nvSpPr>
          <p:cNvPr id="193" name="Shape 193"/>
          <p:cNvSpPr txBox="1"/>
          <p:nvPr>
            <p:ph idx="1" type="body"/>
          </p:nvPr>
        </p:nvSpPr>
        <p:spPr>
          <a:xfrm>
            <a:off x="457200" y="1813426"/>
            <a:ext cx="8229600" cy="4666793"/>
          </a:xfrm>
          <a:prstGeom prst="rect">
            <a:avLst/>
          </a:prstGeom>
          <a:noFill/>
          <a:ln>
            <a:noFill/>
          </a:ln>
        </p:spPr>
        <p:txBody>
          <a:bodyPr anchorCtr="0" anchor="t" bIns="45700" lIns="91425" rIns="91425" wrap="square" tIns="45700">
            <a:noAutofit/>
          </a:bodyPr>
          <a:lstStyle/>
          <a:p>
            <a:pPr indent="-76200" lvl="0" marL="0" marR="0" rtl="0" algn="l">
              <a:spcBef>
                <a:spcPts val="0"/>
              </a:spcBef>
              <a:spcAft>
                <a:spcPts val="0"/>
              </a:spcAft>
              <a:buClr>
                <a:schemeClr val="dk1"/>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Define the software functional and nonfunctional requirements.</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Implement and verify the accurate functioning of the software.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SRS Scope</a:t>
            </a:r>
          </a:p>
        </p:txBody>
      </p:sp>
      <p:sp>
        <p:nvSpPr>
          <p:cNvPr id="200" name="Shape 200"/>
          <p:cNvSpPr txBox="1"/>
          <p:nvPr>
            <p:ph idx="1" type="body"/>
          </p:nvPr>
        </p:nvSpPr>
        <p:spPr>
          <a:xfrm>
            <a:off x="457200" y="1770704"/>
            <a:ext cx="8229600" cy="4355459"/>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Allow an algorithm to calculate valid paths around the exterior of the ISS using a 3D model:</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Navigating crewmembers from their chosen start location to their chosen end location</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Establishing a path’s shortest distance</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Avoiding a path’s encounter with the least hazards, and</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Determining a path’s validity taking into account entered arm reach</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The software includes: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 3D rendering for the exterior of the ISS and path using handrails and structural beams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Arm reach entered from ranges between 4ft. to 7ft.</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 list of some objects protruding from the structural surface</a:t>
            </a:r>
          </a:p>
          <a:p>
            <a:pPr indent="-285750" lvl="1" marL="742950" marR="0" rtl="0" algn="l">
              <a:spcBef>
                <a:spcPts val="240"/>
              </a:spcBef>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Rendering paths in the software for users, where compatibility with “DOUG” application is of less concern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SRS Software Perspective</a:t>
            </a:r>
          </a:p>
        </p:txBody>
      </p:sp>
      <p:sp>
        <p:nvSpPr>
          <p:cNvPr id="207" name="Shape 207"/>
          <p:cNvSpPr txBox="1"/>
          <p:nvPr>
            <p:ph idx="1" type="body"/>
          </p:nvPr>
        </p:nvSpPr>
        <p:spPr>
          <a:xfrm>
            <a:off x="457200" y="1770704"/>
            <a:ext cx="8229600" cy="4355459"/>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Century Gothic"/>
              <a:buAutoNum type="arabicPeriod"/>
            </a:pPr>
            <a:r>
              <a:rPr b="0" i="0" lang="en-US" sz="1400" u="none" cap="none" strike="noStrike">
                <a:solidFill>
                  <a:schemeClr val="lt1"/>
                </a:solidFill>
                <a:latin typeface="Century Gothic"/>
                <a:ea typeface="Century Gothic"/>
                <a:cs typeface="Century Gothic"/>
                <a:sym typeface="Century Gothic"/>
              </a:rPr>
              <a:t>An algorithm that calculates valid paths around the exterior of the ISS using a 3D model:</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Determine crewmember’s particular location</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Navigate crewmembers</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Establish path(s) shortest distance</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Encounter the least hazards</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Determine path(s) requirement for within the specified arm reach</a:t>
            </a:r>
          </a:p>
          <a:p>
            <a:pPr indent="-342900" lvl="0" marL="342900" marR="0" rtl="0" algn="l">
              <a:spcBef>
                <a:spcPts val="320"/>
              </a:spcBef>
              <a:spcAft>
                <a:spcPts val="0"/>
              </a:spcAft>
              <a:buClr>
                <a:schemeClr val="dk1"/>
              </a:buClr>
              <a:buSzPts val="1600"/>
              <a:buFont typeface="Century Gothic"/>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Century Gothic"/>
              <a:buAutoNum type="arabicPeriod"/>
            </a:pPr>
            <a:r>
              <a:rPr b="0" i="0" lang="en-US" sz="1400" u="none" cap="none" strike="noStrike">
                <a:solidFill>
                  <a:schemeClr val="lt1"/>
                </a:solidFill>
                <a:latin typeface="Century Gothic"/>
                <a:ea typeface="Century Gothic"/>
                <a:cs typeface="Century Gothic"/>
                <a:sym typeface="Century Gothic"/>
              </a:rPr>
              <a:t>Maps and navigation for the exterior of the ISS using handrails and structural beams:</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Arm reach (from a slider that ranges from 4ft. to 7ft.)</a:t>
            </a:r>
          </a:p>
          <a:p>
            <a:pPr indent="-285750" lvl="1" marL="742950" marR="0" rtl="0" algn="l">
              <a:spcBef>
                <a:spcPts val="240"/>
              </a:spcBef>
              <a:spcAft>
                <a:spcPts val="0"/>
              </a:spcAft>
              <a:buClr>
                <a:schemeClr val="lt1"/>
              </a:buClr>
              <a:buSzPts val="1200"/>
              <a:buFont typeface="Century Gothic"/>
              <a:buAutoNum type="alphaLcPeriod"/>
            </a:pPr>
            <a:r>
              <a:rPr b="0" i="0" lang="en-US" sz="1200" u="none" cap="none" strike="noStrike">
                <a:solidFill>
                  <a:schemeClr val="lt1"/>
                </a:solidFill>
                <a:latin typeface="Century Gothic"/>
                <a:ea typeface="Century Gothic"/>
                <a:cs typeface="Century Gothic"/>
                <a:sym typeface="Century Gothic"/>
              </a:rPr>
              <a:t>List of some objects protruding from structural surface</a:t>
            </a:r>
          </a:p>
          <a:p>
            <a:pPr indent="-342900" lvl="0" marL="342900" marR="0" rtl="0" algn="l">
              <a:spcBef>
                <a:spcPts val="320"/>
              </a:spcBef>
              <a:spcAft>
                <a:spcPts val="0"/>
              </a:spcAft>
              <a:buClr>
                <a:schemeClr val="dk1"/>
              </a:buClr>
              <a:buSzPts val="1600"/>
              <a:buFont typeface="Century Gothic"/>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buClr>
                <a:schemeClr val="lt1"/>
              </a:buClr>
              <a:buSzPts val="1400"/>
              <a:buFont typeface="Century Gothic"/>
              <a:buAutoNum type="arabicPeriod"/>
            </a:pPr>
            <a:r>
              <a:rPr b="0" i="0" lang="en-US" sz="1400" u="none" cap="none" strike="noStrike">
                <a:solidFill>
                  <a:schemeClr val="lt1"/>
                </a:solidFill>
                <a:latin typeface="Century Gothic"/>
                <a:ea typeface="Century Gothic"/>
                <a:cs typeface="Century Gothic"/>
                <a:sym typeface="Century Gothic"/>
              </a:rPr>
              <a:t>Render the paths in the software for user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p>
        </p:txBody>
      </p:sp>
      <p:sp>
        <p:nvSpPr>
          <p:cNvPr id="214" name="Shape 214"/>
          <p:cNvSpPr txBox="1"/>
          <p:nvPr/>
        </p:nvSpPr>
        <p:spPr>
          <a:xfrm>
            <a:off x="457200" y="1583871"/>
            <a:ext cx="8229600" cy="4550229"/>
          </a:xfrm>
          <a:prstGeom prst="rect">
            <a:avLst/>
          </a:prstGeom>
          <a:noFill/>
          <a:ln>
            <a:noFill/>
          </a:ln>
        </p:spPr>
        <p:txBody>
          <a:bodyPr anchorCtr="0" anchor="t" bIns="45700" lIns="91425" rIns="91425" wrap="square" tIns="45700">
            <a:noAutofit/>
          </a:bodyPr>
          <a:lstStyle/>
          <a:p>
            <a:pPr indent="-111569" lvl="0" marL="0" marR="0" rtl="0" algn="l">
              <a:lnSpc>
                <a:spcPct val="110000"/>
              </a:lnSpc>
              <a:spcBef>
                <a:spcPts val="0"/>
              </a:spcBef>
              <a:spcAft>
                <a:spcPts val="0"/>
              </a:spcAft>
              <a:buClr>
                <a:srgbClr val="538CD5"/>
              </a:buClr>
              <a:buSzPts val="1757"/>
              <a:buFont typeface="Arial"/>
              <a:buNone/>
            </a:pPr>
            <a:r>
              <a:rPr b="1" i="0" lang="en-US" sz="1757" u="none" cap="none" strike="noStrike">
                <a:solidFill>
                  <a:srgbClr val="538CD5"/>
                </a:solidFill>
                <a:latin typeface="Century Gothic"/>
                <a:ea typeface="Century Gothic"/>
                <a:cs typeface="Century Gothic"/>
                <a:sym typeface="Century Gothic"/>
              </a:rPr>
              <a:t>Minimum Hardware Specification:</a:t>
            </a: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Monitor, Keyboard and Mouse</a:t>
            </a:r>
          </a:p>
          <a:p>
            <a:pPr indent="-88074" lvl="1" marL="457200" marR="0" rtl="0" algn="l">
              <a:lnSpc>
                <a:spcPct val="110000"/>
              </a:lnSpc>
              <a:spcBef>
                <a:spcPts val="277"/>
              </a:spcBef>
              <a:spcAft>
                <a:spcPts val="0"/>
              </a:spcAft>
              <a:buClr>
                <a:schemeClr val="dk1"/>
              </a:buClr>
              <a:buSzPts val="1387"/>
              <a:buFont typeface="Arial"/>
              <a:buNone/>
            </a:pPr>
            <a:r>
              <a:t/>
            </a:r>
            <a:endParaRPr b="0" i="0" sz="1387" u="none" cap="none" strike="noStrike">
              <a:solidFill>
                <a:schemeClr val="lt1"/>
              </a:solidFill>
              <a:latin typeface="Century Gothic"/>
              <a:ea typeface="Century Gothic"/>
              <a:cs typeface="Century Gothic"/>
              <a:sym typeface="Century Gothic"/>
            </a:endParaRP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Internet Connection or Data Connection</a:t>
            </a:r>
          </a:p>
          <a:p>
            <a:pPr indent="-285750" lvl="1" marL="742950" marR="0" rtl="0" algn="l">
              <a:lnSpc>
                <a:spcPct val="110000"/>
              </a:lnSpc>
              <a:spcBef>
                <a:spcPts val="240"/>
              </a:spcBef>
              <a:spcAft>
                <a:spcPts val="0"/>
              </a:spcAft>
              <a:buClr>
                <a:schemeClr val="lt1"/>
              </a:buClr>
              <a:buSzPts val="1202"/>
              <a:buFont typeface="Century Gothic"/>
              <a:buChar char="–"/>
            </a:pPr>
            <a:r>
              <a:rPr b="0" i="0" lang="en-US" sz="1202" u="none" cap="none" strike="noStrike">
                <a:solidFill>
                  <a:schemeClr val="lt1"/>
                </a:solidFill>
                <a:latin typeface="Century Gothic"/>
                <a:ea typeface="Century Gothic"/>
                <a:cs typeface="Century Gothic"/>
                <a:sym typeface="Century Gothic"/>
              </a:rPr>
              <a:t>To upload/download files</a:t>
            </a:r>
          </a:p>
          <a:p>
            <a:pPr indent="-88074" lvl="1" marL="457200" marR="0" rtl="0" algn="l">
              <a:lnSpc>
                <a:spcPct val="110000"/>
              </a:lnSpc>
              <a:spcBef>
                <a:spcPts val="277"/>
              </a:spcBef>
              <a:spcAft>
                <a:spcPts val="0"/>
              </a:spcAft>
              <a:buClr>
                <a:schemeClr val="dk1"/>
              </a:buClr>
              <a:buSzPts val="1387"/>
              <a:buFont typeface="Arial"/>
              <a:buNone/>
            </a:pPr>
            <a:r>
              <a:t/>
            </a:r>
            <a:endParaRPr b="0" i="0" sz="1387" u="none" cap="none" strike="noStrike">
              <a:solidFill>
                <a:schemeClr val="lt1"/>
              </a:solidFill>
              <a:latin typeface="Century Gothic"/>
              <a:ea typeface="Century Gothic"/>
              <a:cs typeface="Century Gothic"/>
              <a:sym typeface="Century Gothic"/>
            </a:endParaRP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At least 3.4 GHz (CPU), 8GB (RAM), and 1GB (GPU)</a:t>
            </a:r>
          </a:p>
          <a:p>
            <a:pPr indent="-285750" lvl="1" marL="742950" marR="0" rtl="0" algn="l">
              <a:lnSpc>
                <a:spcPct val="110000"/>
              </a:lnSpc>
              <a:spcBef>
                <a:spcPts val="240"/>
              </a:spcBef>
              <a:spcAft>
                <a:spcPts val="0"/>
              </a:spcAft>
              <a:buClr>
                <a:schemeClr val="lt1"/>
              </a:buClr>
              <a:buSzPts val="1202"/>
              <a:buFont typeface="Century Gothic"/>
              <a:buChar char="–"/>
            </a:pPr>
            <a:r>
              <a:rPr b="0" i="0" lang="en-US" sz="1202" u="none" cap="none" strike="noStrike">
                <a:solidFill>
                  <a:schemeClr val="lt1"/>
                </a:solidFill>
                <a:latin typeface="Century Gothic"/>
                <a:ea typeface="Century Gothic"/>
                <a:cs typeface="Century Gothic"/>
                <a:sym typeface="Century Gothic"/>
              </a:rPr>
              <a:t>For smooth operation of 3D software</a:t>
            </a:r>
          </a:p>
          <a:p>
            <a:pPr indent="-88074" lvl="1" marL="457200" marR="0" rtl="0" algn="l">
              <a:lnSpc>
                <a:spcPct val="110000"/>
              </a:lnSpc>
              <a:spcBef>
                <a:spcPts val="277"/>
              </a:spcBef>
              <a:spcAft>
                <a:spcPts val="0"/>
              </a:spcAft>
              <a:buClr>
                <a:schemeClr val="dk1"/>
              </a:buClr>
              <a:buSzPts val="1387"/>
              <a:buFont typeface="Arial"/>
              <a:buNone/>
            </a:pPr>
            <a:r>
              <a:t/>
            </a:r>
            <a:endParaRPr b="0" i="0" sz="1387" u="none" cap="none" strike="noStrike">
              <a:solidFill>
                <a:schemeClr val="lt1"/>
              </a:solidFill>
              <a:latin typeface="Century Gothic"/>
              <a:ea typeface="Century Gothic"/>
              <a:cs typeface="Century Gothic"/>
              <a:sym typeface="Century Gothic"/>
            </a:endParaRP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10GB Free Disk Space</a:t>
            </a:r>
          </a:p>
          <a:p>
            <a:pPr indent="-105727" lvl="0" marL="0" marR="0" rtl="0" algn="l">
              <a:lnSpc>
                <a:spcPct val="110000"/>
              </a:lnSpc>
              <a:spcBef>
                <a:spcPts val="333"/>
              </a:spcBef>
              <a:spcAft>
                <a:spcPts val="0"/>
              </a:spcAft>
              <a:buClr>
                <a:schemeClr val="dk1"/>
              </a:buClr>
              <a:buSzPts val="1665"/>
              <a:buFont typeface="Arial"/>
              <a:buNone/>
            </a:pPr>
            <a:r>
              <a:t/>
            </a:r>
            <a:endParaRPr b="0" i="0" sz="1665" u="none" cap="none" strike="noStrike">
              <a:solidFill>
                <a:srgbClr val="538CD5"/>
              </a:solidFill>
              <a:latin typeface="Century Gothic"/>
              <a:ea typeface="Century Gothic"/>
              <a:cs typeface="Century Gothic"/>
              <a:sym typeface="Century Gothic"/>
            </a:endParaRPr>
          </a:p>
          <a:p>
            <a:pPr indent="-111569" lvl="0" marL="0" marR="0" rtl="0" algn="l">
              <a:lnSpc>
                <a:spcPct val="110000"/>
              </a:lnSpc>
              <a:spcBef>
                <a:spcPts val="351"/>
              </a:spcBef>
              <a:spcAft>
                <a:spcPts val="0"/>
              </a:spcAft>
              <a:buClr>
                <a:srgbClr val="538CD5"/>
              </a:buClr>
              <a:buSzPts val="1757"/>
              <a:buFont typeface="Arial"/>
              <a:buNone/>
            </a:pPr>
            <a:r>
              <a:rPr b="1" i="0" lang="en-US" sz="1757" u="none" cap="none" strike="noStrike">
                <a:solidFill>
                  <a:srgbClr val="538CD5"/>
                </a:solidFill>
                <a:latin typeface="Century Gothic"/>
                <a:ea typeface="Century Gothic"/>
                <a:cs typeface="Century Gothic"/>
                <a:sym typeface="Century Gothic"/>
              </a:rPr>
              <a:t>Minimum Software Specification:</a:t>
            </a: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Chrome/Firefox/IE 11 browser</a:t>
            </a:r>
          </a:p>
          <a:p>
            <a:pPr indent="-88074" lvl="1" marL="457200" marR="0" rtl="0" algn="l">
              <a:lnSpc>
                <a:spcPct val="110000"/>
              </a:lnSpc>
              <a:spcBef>
                <a:spcPts val="277"/>
              </a:spcBef>
              <a:spcAft>
                <a:spcPts val="0"/>
              </a:spcAft>
              <a:buClr>
                <a:schemeClr val="dk1"/>
              </a:buClr>
              <a:buSzPts val="1387"/>
              <a:buFont typeface="Arial"/>
              <a:buNone/>
            </a:pPr>
            <a:r>
              <a:t/>
            </a:r>
            <a:endParaRPr b="0" i="0" sz="1387" u="none" cap="none" strike="noStrike">
              <a:solidFill>
                <a:schemeClr val="lt1"/>
              </a:solidFill>
              <a:latin typeface="Century Gothic"/>
              <a:ea typeface="Century Gothic"/>
              <a:cs typeface="Century Gothic"/>
              <a:sym typeface="Century Gothic"/>
            </a:endParaRPr>
          </a:p>
          <a:p>
            <a:pPr indent="-342900" lvl="0" marL="342900" marR="0" rtl="0" algn="l">
              <a:lnSpc>
                <a:spcPct val="110000"/>
              </a:lnSpc>
              <a:spcBef>
                <a:spcPts val="277"/>
              </a:spcBef>
              <a:spcAft>
                <a:spcPts val="0"/>
              </a:spcAft>
              <a:buClr>
                <a:schemeClr val="lt1"/>
              </a:buClr>
              <a:buSzPts val="1387"/>
              <a:buFont typeface="Arial"/>
              <a:buChar char="•"/>
            </a:pPr>
            <a:r>
              <a:rPr b="0" i="0" lang="en-US" sz="1387" u="none" cap="none" strike="noStrike">
                <a:solidFill>
                  <a:schemeClr val="lt1"/>
                </a:solidFill>
                <a:latin typeface="Century Gothic"/>
                <a:ea typeface="Century Gothic"/>
                <a:cs typeface="Century Gothic"/>
                <a:sym typeface="Century Gothic"/>
              </a:rPr>
              <a:t>Windows 7+/Mac OS X+/Ubuntu 14+</a:t>
            </a:r>
          </a:p>
          <a:p>
            <a:pPr indent="-82232" lvl="1" marL="457200" marR="0" rtl="0" algn="l">
              <a:lnSpc>
                <a:spcPct val="110000"/>
              </a:lnSpc>
              <a:spcBef>
                <a:spcPts val="259"/>
              </a:spcBef>
              <a:spcAft>
                <a:spcPts val="0"/>
              </a:spcAft>
              <a:buClr>
                <a:schemeClr val="dk1"/>
              </a:buClr>
              <a:buSzPts val="1295"/>
              <a:buFont typeface="Arial"/>
              <a:buNone/>
            </a:pPr>
            <a:r>
              <a:t/>
            </a:r>
            <a:endParaRPr b="0" i="0" sz="1295" u="none" cap="none" strike="noStrike">
              <a:solidFill>
                <a:schemeClr val="lt1"/>
              </a:solidFill>
              <a:latin typeface="Century Gothic"/>
              <a:ea typeface="Century Gothic"/>
              <a:cs typeface="Century Gothic"/>
              <a:sym typeface="Century Gothic"/>
            </a:endParaRPr>
          </a:p>
          <a:p>
            <a:pPr indent="-70484" lvl="1" marL="457200" marR="0" rtl="0" algn="l">
              <a:lnSpc>
                <a:spcPct val="110000"/>
              </a:lnSpc>
              <a:spcBef>
                <a:spcPts val="222"/>
              </a:spcBef>
              <a:buClr>
                <a:schemeClr val="dk1"/>
              </a:buClr>
              <a:buSzPts val="1110"/>
              <a:buFont typeface="Arial"/>
              <a:buNone/>
            </a:pPr>
            <a:r>
              <a:t/>
            </a:r>
            <a:endParaRPr b="0" i="0" sz="111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SRS User Classes and Characteristics</a:t>
            </a:r>
          </a:p>
        </p:txBody>
      </p:sp>
      <p:sp>
        <p:nvSpPr>
          <p:cNvPr id="221" name="Shape 221"/>
          <p:cNvSpPr txBox="1"/>
          <p:nvPr>
            <p:ph idx="1" type="body"/>
          </p:nvPr>
        </p:nvSpPr>
        <p:spPr>
          <a:xfrm>
            <a:off x="457200" y="1630136"/>
            <a:ext cx="8229600" cy="4523014"/>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Astronaut</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 person who is trained to travel in a spacecraft</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Several potential astronauts are expected to use the NASA Path software</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Inputs data to establish ideal path(s)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Avoids hazards (radiating antennas and sharp edges)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Deviates in real-time due to contingencies or timeline constraints</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Astronaut Trainer</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Trains astronauts on how to perform spacewalks</a:t>
            </a:r>
          </a:p>
          <a:p>
            <a:pPr indent="-285750" lvl="1" marL="742950" marR="0" rtl="0" algn="l">
              <a:spcBef>
                <a:spcPts val="240"/>
              </a:spcBef>
              <a:spcAft>
                <a:spcPts val="0"/>
              </a:spcAft>
              <a:buClr>
                <a:schemeClr val="dk1"/>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Spacewalk Procedure Writer</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Plans astronaut spacewalks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Writes astronaut procedures</a:t>
            </a:r>
          </a:p>
          <a:p>
            <a:pPr indent="-285750" lvl="1" marL="742950" marR="0" rtl="0" algn="l">
              <a:spcBef>
                <a:spcPts val="240"/>
              </a:spcBef>
              <a:spcAft>
                <a:spcPts val="0"/>
              </a:spcAft>
              <a:buClr>
                <a:schemeClr val="dk1"/>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Application</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Imports NASA stl and str data</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Displays data in a 3D model</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Displays the ideal path(s) to the software</a:t>
            </a: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Project Overview</a:t>
            </a:r>
          </a:p>
        </p:txBody>
      </p:sp>
      <p:sp>
        <p:nvSpPr>
          <p:cNvPr id="99" name="Shape 99"/>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69850" lvl="0" marL="0" marR="0" rtl="0" algn="l">
              <a:spcBef>
                <a:spcPts val="0"/>
              </a:spcBef>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Client wanted the team to create an algorithm that found the shortest exterior paths of the International Space Station (ISS) using a 3D model. The client also wanted to know when a crew member was at a particular location and needed to get to another place on the other end of ISS. Using a modified Dijkstra’s Algorithm, the team created maps and navigation for the exterior of the ISS, using handrails and structural beams that told which path were the shortest distance, path encountered the least hazards, and path required longer arm reach. The Dijkstra’s Algorithm found the shortest path between two points modified for 3D. The design is similar to Google Maps with navigation. The client had a 3D model of the exterior of the Space Station, complete with handrails and other interfaces useful to a spacewalker. Therefore, the team created an algorithm using the Dijkstra’s Algorithm, modified for 3D, that found the shortest paths for the exterior of the ISS using a 3D model with t</a:t>
            </a:r>
            <a:r>
              <a:rPr lang="en-US" sz="1100">
                <a:solidFill>
                  <a:schemeClr val="lt1"/>
                </a:solidFill>
              </a:rPr>
              <a:t>he new EVA Navigator application</a:t>
            </a:r>
            <a:r>
              <a:rPr b="0" i="0" lang="en-US" sz="1100" u="none" cap="none" strike="noStrike">
                <a:solidFill>
                  <a:schemeClr val="lt1"/>
                </a:solidFill>
                <a:latin typeface="Century Gothic"/>
                <a:ea typeface="Century Gothic"/>
                <a:cs typeface="Century Gothic"/>
                <a:sym typeface="Century Gothic"/>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Context Diagram</a:t>
            </a:r>
          </a:p>
        </p:txBody>
      </p:sp>
      <p:pic>
        <p:nvPicPr>
          <p:cNvPr id="228" name="Shape 228"/>
          <p:cNvPicPr preferRelativeResize="0"/>
          <p:nvPr>
            <p:ph idx="1" type="body"/>
          </p:nvPr>
        </p:nvPicPr>
        <p:blipFill rotWithShape="1">
          <a:blip r:embed="rId3">
            <a:alphaModFix/>
          </a:blip>
          <a:srcRect b="2222" l="28766" r="0" t="9690"/>
          <a:stretch/>
        </p:blipFill>
        <p:spPr>
          <a:xfrm>
            <a:off x="3143249" y="1628774"/>
            <a:ext cx="2857183" cy="4572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Dijkstra Algorithm</a:t>
            </a:r>
          </a:p>
        </p:txBody>
      </p:sp>
      <p:pic>
        <p:nvPicPr>
          <p:cNvPr id="235" name="Shape 235"/>
          <p:cNvPicPr preferRelativeResize="0"/>
          <p:nvPr>
            <p:ph idx="1" type="body"/>
          </p:nvPr>
        </p:nvPicPr>
        <p:blipFill rotWithShape="1">
          <a:blip r:embed="rId3">
            <a:alphaModFix/>
          </a:blip>
          <a:srcRect b="0" l="0" r="0" t="0"/>
          <a:stretch/>
        </p:blipFill>
        <p:spPr>
          <a:xfrm>
            <a:off x="675407" y="1665959"/>
            <a:ext cx="3532908" cy="4572000"/>
          </a:xfrm>
          <a:prstGeom prst="rect">
            <a:avLst/>
          </a:prstGeom>
          <a:noFill/>
          <a:ln>
            <a:noFill/>
          </a:ln>
        </p:spPr>
      </p:pic>
      <p:pic>
        <p:nvPicPr>
          <p:cNvPr id="236" name="Shape 236"/>
          <p:cNvPicPr preferRelativeResize="0"/>
          <p:nvPr/>
        </p:nvPicPr>
        <p:blipFill rotWithShape="1">
          <a:blip r:embed="rId4">
            <a:alphaModFix/>
          </a:blip>
          <a:srcRect b="0" l="0" r="0" t="0"/>
          <a:stretch/>
        </p:blipFill>
        <p:spPr>
          <a:xfrm>
            <a:off x="4609232" y="1675484"/>
            <a:ext cx="3532908" cy="457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User Interface Data Flow</a:t>
            </a:r>
          </a:p>
        </p:txBody>
      </p:sp>
      <p:sp>
        <p:nvSpPr>
          <p:cNvPr id="243" name="Shape 243"/>
          <p:cNvSpPr/>
          <p:nvPr/>
        </p:nvSpPr>
        <p:spPr>
          <a:xfrm>
            <a:off x="723900" y="1525709"/>
            <a:ext cx="7858125" cy="4846515"/>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44" name="Shape 244"/>
          <p:cNvPicPr preferRelativeResize="0"/>
          <p:nvPr>
            <p:ph idx="1" type="body"/>
          </p:nvPr>
        </p:nvPicPr>
        <p:blipFill rotWithShape="1">
          <a:blip r:embed="rId3">
            <a:alphaModFix/>
          </a:blip>
          <a:srcRect b="0" l="0" r="0" t="0"/>
          <a:stretch/>
        </p:blipFill>
        <p:spPr>
          <a:xfrm>
            <a:off x="3093226" y="1659060"/>
            <a:ext cx="3119472" cy="457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Handrails in NASA Path Application Model</a:t>
            </a:r>
          </a:p>
        </p:txBody>
      </p:sp>
      <p:pic>
        <p:nvPicPr>
          <p:cNvPr id="251" name="Shape 251"/>
          <p:cNvPicPr preferRelativeResize="0"/>
          <p:nvPr>
            <p:ph idx="1" type="body"/>
          </p:nvPr>
        </p:nvPicPr>
        <p:blipFill rotWithShape="1">
          <a:blip r:embed="rId3">
            <a:alphaModFix/>
          </a:blip>
          <a:srcRect b="59" l="0" r="0" t="69"/>
          <a:stretch/>
        </p:blipFill>
        <p:spPr>
          <a:xfrm>
            <a:off x="990602" y="1945544"/>
            <a:ext cx="7136700" cy="3657600"/>
          </a:xfrm>
          <a:prstGeom prst="rect">
            <a:avLst/>
          </a:prstGeom>
          <a:noFill/>
          <a:ln>
            <a:noFill/>
          </a:ln>
        </p:spPr>
      </p:pic>
      <p:sp>
        <p:nvSpPr>
          <p:cNvPr id="252" name="Shape 252"/>
          <p:cNvSpPr txBox="1"/>
          <p:nvPr/>
        </p:nvSpPr>
        <p:spPr>
          <a:xfrm>
            <a:off x="457201" y="5843814"/>
            <a:ext cx="8229599" cy="24622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1" lang="en-US" sz="1000" u="none" cap="none" strike="noStrike">
                <a:solidFill>
                  <a:srgbClr val="FFFFFF"/>
                </a:solidFill>
                <a:latin typeface="Century Gothic"/>
                <a:ea typeface="Century Gothic"/>
                <a:cs typeface="Century Gothic"/>
                <a:sym typeface="Century Gothic"/>
              </a:rPr>
              <a:t>Highlighted in red.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Top Three Paths Calculated</a:t>
            </a:r>
          </a:p>
        </p:txBody>
      </p:sp>
      <p:pic>
        <p:nvPicPr>
          <p:cNvPr id="259" name="Shape 259"/>
          <p:cNvPicPr preferRelativeResize="0"/>
          <p:nvPr>
            <p:ph idx="1" type="body"/>
          </p:nvPr>
        </p:nvPicPr>
        <p:blipFill rotWithShape="1">
          <a:blip r:embed="rId3">
            <a:alphaModFix/>
          </a:blip>
          <a:srcRect b="0" l="0" r="0" t="0"/>
          <a:stretch/>
        </p:blipFill>
        <p:spPr>
          <a:xfrm>
            <a:off x="990602" y="1945544"/>
            <a:ext cx="7136780" cy="3657599"/>
          </a:xfrm>
          <a:prstGeom prst="rect">
            <a:avLst/>
          </a:prstGeom>
          <a:noFill/>
          <a:ln>
            <a:noFill/>
          </a:ln>
        </p:spPr>
      </p:pic>
      <p:sp>
        <p:nvSpPr>
          <p:cNvPr id="260" name="Shape 260"/>
          <p:cNvSpPr txBox="1"/>
          <p:nvPr/>
        </p:nvSpPr>
        <p:spPr>
          <a:xfrm>
            <a:off x="457201" y="5843814"/>
            <a:ext cx="8229599" cy="24622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1" lang="en-US" sz="1000" u="none" cap="none" strike="noStrike">
                <a:solidFill>
                  <a:srgbClr val="FFFFFF"/>
                </a:solidFill>
                <a:latin typeface="Century Gothic"/>
                <a:ea typeface="Century Gothic"/>
                <a:cs typeface="Century Gothic"/>
                <a:sym typeface="Century Gothic"/>
              </a:rPr>
              <a:t>Highlighted in 1. Cyan, 2. Magenta, and 3. Yellow.</a:t>
            </a:r>
          </a:p>
        </p:txBody>
      </p:sp>
      <p:pic>
        <p:nvPicPr>
          <p:cNvPr id="261" name="Shape 261"/>
          <p:cNvPicPr preferRelativeResize="0"/>
          <p:nvPr>
            <p:ph idx="1" type="body"/>
          </p:nvPr>
        </p:nvPicPr>
        <p:blipFill rotWithShape="1">
          <a:blip r:embed="rId4">
            <a:alphaModFix/>
          </a:blip>
          <a:srcRect b="59" l="0" r="0" t="69"/>
          <a:stretch/>
        </p:blipFill>
        <p:spPr>
          <a:xfrm>
            <a:off x="990596" y="1945544"/>
            <a:ext cx="7136700" cy="365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Requirements Specification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User Interface Mockup</a:t>
            </a:r>
          </a:p>
        </p:txBody>
      </p:sp>
      <p:pic>
        <p:nvPicPr>
          <p:cNvPr id="268" name="Shape 268"/>
          <p:cNvPicPr preferRelativeResize="0"/>
          <p:nvPr>
            <p:ph idx="1" type="body"/>
          </p:nvPr>
        </p:nvPicPr>
        <p:blipFill rotWithShape="1">
          <a:blip r:embed="rId3">
            <a:alphaModFix/>
          </a:blip>
          <a:srcRect b="59" l="0" r="0" t="69"/>
          <a:stretch/>
        </p:blipFill>
        <p:spPr>
          <a:xfrm>
            <a:off x="990596" y="1945544"/>
            <a:ext cx="7136700" cy="3657600"/>
          </a:xfrm>
          <a:prstGeom prst="rect">
            <a:avLst/>
          </a:prstGeom>
          <a:noFill/>
          <a:ln>
            <a:noFill/>
          </a:ln>
        </p:spPr>
      </p:pic>
      <p:sp>
        <p:nvSpPr>
          <p:cNvPr id="269" name="Shape 269"/>
          <p:cNvSpPr txBox="1"/>
          <p:nvPr/>
        </p:nvSpPr>
        <p:spPr>
          <a:xfrm>
            <a:off x="457201" y="5843814"/>
            <a:ext cx="8229599" cy="24622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1" lang="en-US" sz="1000" u="none" cap="none" strike="noStrike">
                <a:solidFill>
                  <a:srgbClr val="FFFFFF"/>
                </a:solidFill>
                <a:latin typeface="Century Gothic"/>
                <a:ea typeface="Century Gothic"/>
                <a:cs typeface="Century Gothic"/>
                <a:sym typeface="Century Gothic"/>
              </a:rPr>
              <a:t>Paths highlighted.</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274" name="Shape 274"/>
        <p:cNvGrpSpPr/>
        <p:nvPr/>
      </p:nvGrpSpPr>
      <p:grpSpPr>
        <a:xfrm>
          <a:off x="0" y="0"/>
          <a:ext cx="0" cy="0"/>
          <a:chOff x="0" y="0"/>
          <a:chExt cx="0" cy="0"/>
        </a:xfrm>
      </p:grpSpPr>
      <p:sp>
        <p:nvSpPr>
          <p:cNvPr id="275" name="Shape 275"/>
          <p:cNvSpPr txBox="1"/>
          <p:nvPr>
            <p:ph type="title"/>
          </p:nvPr>
        </p:nvSpPr>
        <p:spPr>
          <a:xfrm>
            <a:off x="722313" y="4758021"/>
            <a:ext cx="7772400" cy="1362075"/>
          </a:xfrm>
          <a:prstGeom prst="rect">
            <a:avLst/>
          </a:prstGeom>
          <a:noFill/>
          <a:ln>
            <a:noFill/>
          </a:ln>
        </p:spPr>
        <p:txBody>
          <a:bodyPr anchorCtr="0" anchor="t" bIns="45700" lIns="91425" rIns="91425" wrap="square" tIns="45700">
            <a:noAutofit/>
          </a:bodyPr>
          <a:lstStyle/>
          <a:p>
            <a:pPr indent="-171450" lvl="0" marL="0" marR="0" rtl="0" algn="l">
              <a:spcBef>
                <a:spcPts val="0"/>
              </a:spcBef>
              <a:buClr>
                <a:srgbClr val="558ED5"/>
              </a:buClr>
              <a:buSzPts val="2700"/>
              <a:buFont typeface="Century Gothic"/>
              <a:buNone/>
            </a:pPr>
            <a:r>
              <a:rPr b="1" i="0" lang="en-US" sz="2700" u="none" cap="none" strike="noStrike">
                <a:solidFill>
                  <a:srgbClr val="558ED5"/>
                </a:solidFill>
                <a:latin typeface="Century Gothic"/>
                <a:ea typeface="Century Gothic"/>
                <a:cs typeface="Century Gothic"/>
                <a:sym typeface="Century Gothic"/>
              </a:rPr>
              <a:t>SOFTWARE DEVELOPMENT &amp; IMPLEMENTATION</a:t>
            </a:r>
            <a:br>
              <a:rPr b="1" i="0" lang="en-US" sz="4400" u="none" cap="none" strike="noStrike">
                <a:solidFill>
                  <a:schemeClr val="lt1"/>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pic>
        <p:nvPicPr>
          <p:cNvPr id="276" name="Shape 276"/>
          <p:cNvPicPr preferRelativeResize="0"/>
          <p:nvPr/>
        </p:nvPicPr>
        <p:blipFill rotWithShape="1">
          <a:blip r:embed="rId4">
            <a:alphaModFix amt="44000"/>
          </a:blip>
          <a:srcRect b="0" l="0" r="0" t="0"/>
          <a:stretch/>
        </p:blipFill>
        <p:spPr>
          <a:xfrm>
            <a:off x="1059528" y="572053"/>
            <a:ext cx="7005640" cy="39440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82880" lvl="0" marL="0" marR="0" rtl="0" algn="ctr">
              <a:spcBef>
                <a:spcPts val="0"/>
              </a:spcBef>
              <a:buClr>
                <a:srgbClr val="538CD5"/>
              </a:buClr>
              <a:buSzPts val="2880"/>
              <a:buFont typeface="Century Gothic"/>
              <a:buNone/>
            </a:pPr>
            <a:r>
              <a:rPr b="0" i="0" lang="en-US" sz="2880" u="none" cap="none" strike="noStrike">
                <a:solidFill>
                  <a:srgbClr val="538CD5"/>
                </a:solidFill>
                <a:latin typeface="Century Gothic"/>
                <a:ea typeface="Century Gothic"/>
                <a:cs typeface="Century Gothic"/>
                <a:sym typeface="Century Gothic"/>
              </a:rPr>
              <a:t>Software Development &amp; Implementation</a:t>
            </a:r>
            <a:br>
              <a:rPr b="0" i="0" lang="en-US" sz="2880" u="none" cap="none" strike="noStrike">
                <a:solidFill>
                  <a:srgbClr val="538CD5"/>
                </a:solidFill>
                <a:latin typeface="Century Gothic"/>
                <a:ea typeface="Century Gothic"/>
                <a:cs typeface="Century Gothic"/>
                <a:sym typeface="Century Gothic"/>
              </a:rPr>
            </a:br>
            <a:r>
              <a:rPr b="0" i="0" lang="en-US" sz="2430" u="none" cap="none" strike="noStrike">
                <a:solidFill>
                  <a:srgbClr val="7F7F7F"/>
                </a:solidFill>
                <a:latin typeface="Century Gothic"/>
                <a:ea typeface="Century Gothic"/>
                <a:cs typeface="Century Gothic"/>
                <a:sym typeface="Century Gothic"/>
              </a:rPr>
              <a:t>Waterfall Methodology</a:t>
            </a:r>
          </a:p>
        </p:txBody>
      </p:sp>
      <p:pic>
        <p:nvPicPr>
          <p:cNvPr id="283" name="Shape 283"/>
          <p:cNvPicPr preferRelativeResize="0"/>
          <p:nvPr>
            <p:ph idx="1" type="body"/>
          </p:nvPr>
        </p:nvPicPr>
        <p:blipFill rotWithShape="1">
          <a:blip r:embed="rId3">
            <a:alphaModFix/>
          </a:blip>
          <a:srcRect b="0" l="0" r="0" t="0"/>
          <a:stretch/>
        </p:blipFill>
        <p:spPr>
          <a:xfrm>
            <a:off x="1348994" y="2170815"/>
            <a:ext cx="6419995" cy="294035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Waterfall Methodology: Phases</a:t>
            </a:r>
          </a:p>
        </p:txBody>
      </p:sp>
      <p:sp>
        <p:nvSpPr>
          <p:cNvPr id="290" name="Shape 290"/>
          <p:cNvSpPr txBox="1"/>
          <p:nvPr>
            <p:ph idx="1" type="body"/>
          </p:nvPr>
        </p:nvSpPr>
        <p:spPr>
          <a:xfrm>
            <a:off x="457200" y="1779548"/>
            <a:ext cx="8229600" cy="4716502"/>
          </a:xfrm>
          <a:prstGeom prst="rect">
            <a:avLst/>
          </a:prstGeom>
          <a:noFill/>
          <a:ln>
            <a:noFill/>
          </a:ln>
        </p:spPr>
        <p:txBody>
          <a:bodyPr anchorCtr="0" anchor="t" bIns="45700" lIns="91425" rIns="91425" wrap="square" tIns="45700">
            <a:noAutofit/>
          </a:bodyPr>
          <a:lstStyle/>
          <a:p>
            <a:pPr indent="-285750" lvl="1" marL="742950" marR="0" rtl="0" algn="l">
              <a:spcBef>
                <a:spcPts val="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First Phase: Preliminary Analysis</a:t>
            </a:r>
            <a:r>
              <a:rPr b="0" i="0" lang="en-US" sz="1400" u="none" cap="none" strike="noStrike">
                <a:solidFill>
                  <a:srgbClr val="FFFFFF"/>
                </a:solidFill>
                <a:latin typeface="Century Gothic"/>
                <a:ea typeface="Century Gothic"/>
                <a:cs typeface="Century Gothic"/>
                <a:sym typeface="Century Gothic"/>
              </a:rPr>
              <a:t> - conducting a preliminary analysis, proposing alternative solutions, describing benefits, and then submitting a preliminary plan with recommendations.</a:t>
            </a:r>
          </a:p>
          <a:p>
            <a:pPr indent="-285750" lvl="1" marL="742950" marR="0" rtl="0" algn="l">
              <a:spcBef>
                <a:spcPts val="88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Second Phase: Requirements</a:t>
            </a:r>
            <a:r>
              <a:rPr b="0" i="0" lang="en-US" sz="1400" u="none" cap="none" strike="noStrike">
                <a:solidFill>
                  <a:srgbClr val="FFFFFF"/>
                </a:solidFill>
                <a:latin typeface="Century Gothic"/>
                <a:ea typeface="Century Gothic"/>
                <a:cs typeface="Century Gothic"/>
                <a:sym typeface="Century Gothic"/>
              </a:rPr>
              <a:t> - defines the project objectives into well-defined functions and operation of the intended application, while analyzing end-user information needs.</a:t>
            </a:r>
          </a:p>
          <a:p>
            <a:pPr indent="-285750" lvl="1" marL="742950" marR="0" rtl="0" algn="l">
              <a:spcBef>
                <a:spcPts val="88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Third Phase: Design</a:t>
            </a:r>
            <a:r>
              <a:rPr b="0" i="0" lang="en-US" sz="1400" u="none" cap="none" strike="noStrike">
                <a:solidFill>
                  <a:srgbClr val="FFFFFF"/>
                </a:solidFill>
                <a:latin typeface="Century Gothic"/>
                <a:ea typeface="Century Gothic"/>
                <a:cs typeface="Century Gothic"/>
                <a:sym typeface="Century Gothic"/>
              </a:rPr>
              <a:t> - describes the desired features and operations in detail, which includes screen layouts, business rules, process diagrams, pseudocode and other documentation.</a:t>
            </a:r>
          </a:p>
          <a:p>
            <a:pPr indent="-285750" lvl="1" marL="742950" marR="0" rtl="0" algn="l">
              <a:spcBef>
                <a:spcPts val="88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Fourth Phase: Implementation, Integration, Testing or Validation</a:t>
            </a:r>
            <a:r>
              <a:rPr b="0" i="0" lang="en-US" sz="1400" u="none" cap="none" strike="noStrike">
                <a:solidFill>
                  <a:srgbClr val="FFFFFF"/>
                </a:solidFill>
                <a:latin typeface="Century Gothic"/>
                <a:ea typeface="Century Gothic"/>
                <a:cs typeface="Century Gothic"/>
                <a:sym typeface="Century Gothic"/>
              </a:rPr>
              <a:t> - implements the real code and brings all the phases together to form a special testing environment, which thereafter, checking for errors, bugs and interoperability commence.</a:t>
            </a:r>
          </a:p>
          <a:p>
            <a:pPr indent="-285750" lvl="1" marL="742950" marR="0" rtl="0" algn="l">
              <a:spcBef>
                <a:spcPts val="88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Fifth Phase: Deployment or Installation</a:t>
            </a:r>
            <a:r>
              <a:rPr b="0" i="0" lang="en-US" sz="1400" u="none" cap="none" strike="noStrike">
                <a:solidFill>
                  <a:srgbClr val="FFFFFF"/>
                </a:solidFill>
                <a:latin typeface="Century Gothic"/>
                <a:ea typeface="Century Gothic"/>
                <a:cs typeface="Century Gothic"/>
                <a:sym typeface="Century Gothic"/>
              </a:rPr>
              <a:t> - represents the final stage of the initial development, as the software is put into production and runs.</a:t>
            </a:r>
          </a:p>
          <a:p>
            <a:pPr indent="-285750" lvl="1" marL="742950" marR="0" rtl="0" algn="l">
              <a:spcBef>
                <a:spcPts val="880"/>
              </a:spcBef>
              <a:spcAft>
                <a:spcPts val="0"/>
              </a:spcAft>
              <a:buClr>
                <a:srgbClr val="538CD5"/>
              </a:buClr>
              <a:buSzPts val="1400"/>
              <a:buFont typeface="Arial"/>
              <a:buChar char="•"/>
            </a:pPr>
            <a:r>
              <a:rPr b="0" i="0" lang="en-US" sz="1400" u="none" cap="none" strike="noStrike">
                <a:solidFill>
                  <a:srgbClr val="538CD5"/>
                </a:solidFill>
                <a:latin typeface="Century Gothic"/>
                <a:ea typeface="Century Gothic"/>
                <a:cs typeface="Century Gothic"/>
                <a:sym typeface="Century Gothic"/>
              </a:rPr>
              <a:t>Sixth Phase: Maintenance</a:t>
            </a:r>
            <a:r>
              <a:rPr b="0" i="0" lang="en-US" sz="1400" u="none" cap="none" strike="noStrike">
                <a:solidFill>
                  <a:srgbClr val="FFFFFF"/>
                </a:solidFill>
                <a:latin typeface="Century Gothic"/>
                <a:ea typeface="Century Gothic"/>
                <a:cs typeface="Century Gothic"/>
                <a:sym typeface="Century Gothic"/>
              </a:rPr>
              <a:t> - involves modifications, improvements, add-ons, and the movement to different processing platforms.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Approaches</a:t>
            </a:r>
          </a:p>
        </p:txBody>
      </p:sp>
      <p:sp>
        <p:nvSpPr>
          <p:cNvPr id="297" name="Shape 297"/>
          <p:cNvSpPr txBox="1"/>
          <p:nvPr>
            <p:ph idx="1" type="body"/>
          </p:nvPr>
        </p:nvSpPr>
        <p:spPr>
          <a:xfrm>
            <a:off x="457200" y="1941473"/>
            <a:ext cx="8229600" cy="4556390"/>
          </a:xfrm>
          <a:prstGeom prst="rect">
            <a:avLst/>
          </a:prstGeom>
          <a:noFill/>
          <a:ln>
            <a:noFill/>
          </a:ln>
        </p:spPr>
        <p:txBody>
          <a:bodyPr anchorCtr="0" anchor="t" bIns="45700" lIns="91425" rIns="91425" wrap="square" tIns="45700">
            <a:noAutofit/>
          </a:bodyPr>
          <a:lstStyle/>
          <a:p>
            <a:pPr indent="-285750" lvl="1" marL="742950" marR="0" rtl="0" algn="l">
              <a:spcBef>
                <a:spcPts val="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software architecture is:</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Web-based</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Used over the Internet with a Web browser</a:t>
            </a:r>
          </a:p>
          <a:p>
            <a:pPr indent="-285750" lvl="1" marL="742950" marR="0" rtl="0" algn="l">
              <a:spcBef>
                <a:spcPts val="880"/>
              </a:spcBef>
              <a:spcAft>
                <a:spcPts val="0"/>
              </a:spcAft>
              <a:buClr>
                <a:schemeClr val="dk1"/>
              </a:buClr>
              <a:buSzPts val="1400"/>
              <a:buFont typeface="Arial"/>
              <a:buNone/>
            </a:pPr>
            <a:r>
              <a:t/>
            </a:r>
            <a:endParaRPr b="0" i="0" sz="1400" u="none" cap="none" strike="noStrike">
              <a:solidFill>
                <a:srgbClr val="FFFFFF"/>
              </a:solidFill>
              <a:latin typeface="Century Gothic"/>
              <a:ea typeface="Century Gothic"/>
              <a:cs typeface="Century Gothic"/>
              <a:sym typeface="Century Gothic"/>
            </a:endParaRPr>
          </a:p>
          <a:p>
            <a:pPr indent="-285750" lvl="1" marL="742950" marR="0" rtl="0" algn="l">
              <a:spcBef>
                <a:spcPts val="8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client side scripting/coding consists of: </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JavaScript/Java, and</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The Dijkstra Algorithm (modified for 3D)</a:t>
            </a:r>
          </a:p>
          <a:p>
            <a:pPr indent="-285750" lvl="1" marL="742950" marR="0" rtl="0" algn="l">
              <a:spcBef>
                <a:spcPts val="880"/>
              </a:spcBef>
              <a:spcAft>
                <a:spcPts val="0"/>
              </a:spcAft>
              <a:buClr>
                <a:schemeClr val="dk1"/>
              </a:buClr>
              <a:buSzPts val="1400"/>
              <a:buFont typeface="Arial"/>
              <a:buNone/>
            </a:pPr>
            <a:r>
              <a:t/>
            </a:r>
            <a:endParaRPr b="0" i="0" sz="1400" u="none" cap="none" strike="noStrike">
              <a:solidFill>
                <a:srgbClr val="FFFFFF"/>
              </a:solidFill>
              <a:latin typeface="Century Gothic"/>
              <a:ea typeface="Century Gothic"/>
              <a:cs typeface="Century Gothic"/>
              <a:sym typeface="Century Gothic"/>
            </a:endParaRPr>
          </a:p>
          <a:p>
            <a:pPr indent="-285750" lvl="1" marL="742950" marR="0" rtl="0" algn="l">
              <a:spcBef>
                <a:spcPts val="8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server side consists of:</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Docker Development Environment, and</a:t>
            </a:r>
          </a:p>
          <a:p>
            <a:pPr indent="-228600" lvl="2" marL="1143000" marR="0" rtl="0" algn="l">
              <a:spcBef>
                <a:spcPts val="8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Git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04" name="Shape 104"/>
        <p:cNvGrpSpPr/>
        <p:nvPr/>
      </p:nvGrpSpPr>
      <p:grpSpPr>
        <a:xfrm>
          <a:off x="0" y="0"/>
          <a:ext cx="0" cy="0"/>
          <a:chOff x="0" y="0"/>
          <a:chExt cx="0" cy="0"/>
        </a:xfrm>
      </p:grpSpPr>
      <p:pic>
        <p:nvPicPr>
          <p:cNvPr id="105" name="Shape 105"/>
          <p:cNvPicPr preferRelativeResize="0"/>
          <p:nvPr/>
        </p:nvPicPr>
        <p:blipFill rotWithShape="1">
          <a:blip r:embed="rId4">
            <a:alphaModFix amt="70000"/>
          </a:blip>
          <a:srcRect b="0" l="0" r="0" t="0"/>
          <a:stretch/>
        </p:blipFill>
        <p:spPr>
          <a:xfrm>
            <a:off x="1981606" y="871446"/>
            <a:ext cx="5247054" cy="5247054"/>
          </a:xfrm>
          <a:prstGeom prst="rect">
            <a:avLst/>
          </a:prstGeom>
          <a:noFill/>
          <a:ln>
            <a:noFill/>
          </a:ln>
        </p:spPr>
      </p:pic>
      <p:sp>
        <p:nvSpPr>
          <p:cNvPr id="106" name="Shape 106"/>
          <p:cNvSpPr txBox="1"/>
          <p:nvPr>
            <p:ph type="title"/>
          </p:nvPr>
        </p:nvSpPr>
        <p:spPr>
          <a:xfrm>
            <a:off x="3499665" y="3098266"/>
            <a:ext cx="2207816" cy="953029"/>
          </a:xfrm>
          <a:prstGeom prst="rect">
            <a:avLst/>
          </a:prstGeom>
          <a:noFill/>
          <a:ln>
            <a:noFill/>
          </a:ln>
        </p:spPr>
        <p:txBody>
          <a:bodyPr anchorCtr="0" anchor="t" bIns="45700" lIns="91425" rIns="91425" wrap="square" tIns="45700">
            <a:noAutofit/>
          </a:bodyPr>
          <a:lstStyle/>
          <a:p>
            <a:pPr indent="-177800" lvl="0" marL="0" marR="0" rtl="0" algn="ctr">
              <a:spcBef>
                <a:spcPts val="0"/>
              </a:spcBef>
              <a:buClr>
                <a:srgbClr val="558ED5"/>
              </a:buClr>
              <a:buSzPts val="2800"/>
              <a:buFont typeface="Century Gothic"/>
              <a:buNone/>
            </a:pPr>
            <a:r>
              <a:rPr b="1" i="0" lang="en-US" sz="2800" u="none" cap="none" strike="noStrike">
                <a:solidFill>
                  <a:srgbClr val="558ED5"/>
                </a:solidFill>
                <a:latin typeface="Century Gothic"/>
                <a:ea typeface="Century Gothic"/>
                <a:cs typeface="Century Gothic"/>
                <a:sym typeface="Century Gothic"/>
              </a:rPr>
              <a:t>PLANNING</a:t>
            </a:r>
            <a:br>
              <a:rPr b="1" i="0" lang="en-US" sz="4400" u="none" cap="none" strike="noStrike">
                <a:solidFill>
                  <a:schemeClr val="lt1"/>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Programming Language</a:t>
            </a:r>
          </a:p>
        </p:txBody>
      </p:sp>
      <p:sp>
        <p:nvSpPr>
          <p:cNvPr id="304" name="Shape 304"/>
          <p:cNvSpPr txBox="1"/>
          <p:nvPr>
            <p:ph idx="1" type="body"/>
          </p:nvPr>
        </p:nvSpPr>
        <p:spPr>
          <a:xfrm>
            <a:off x="457200" y="1941473"/>
            <a:ext cx="8229600" cy="4556390"/>
          </a:xfrm>
          <a:prstGeom prst="rect">
            <a:avLst/>
          </a:prstGeom>
          <a:noFill/>
          <a:ln>
            <a:noFill/>
          </a:ln>
        </p:spPr>
        <p:txBody>
          <a:bodyPr anchorCtr="0" anchor="t" bIns="45700" lIns="91425" rIns="91425" wrap="square" tIns="45700">
            <a:noAutofit/>
          </a:bodyPr>
          <a:lstStyle/>
          <a:p>
            <a:pPr indent="-114300" lvl="0" marL="0" marR="0" rtl="0" algn="l">
              <a:spcBef>
                <a:spcPts val="0"/>
              </a:spcBef>
              <a:spcAft>
                <a:spcPts val="0"/>
              </a:spcAft>
              <a:buClr>
                <a:srgbClr val="558ED5"/>
              </a:buClr>
              <a:buSzPts val="1800"/>
              <a:buFont typeface="Arial"/>
              <a:buNone/>
            </a:pPr>
            <a:r>
              <a:rPr b="0" i="0" lang="en-US" sz="1800" u="none" cap="none" strike="noStrike">
                <a:solidFill>
                  <a:srgbClr val="558ED5"/>
                </a:solidFill>
                <a:latin typeface="Century Gothic"/>
                <a:ea typeface="Century Gothic"/>
                <a:cs typeface="Century Gothic"/>
                <a:sym typeface="Century Gothic"/>
              </a:rPr>
              <a:t>JavaScript/Java:</a:t>
            </a:r>
          </a:p>
          <a:p>
            <a:pPr indent="-285750" lvl="1" marL="742950" marR="0" rtl="0" algn="l">
              <a:spcBef>
                <a:spcPts val="8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Implement Front-End and Back-End</a:t>
            </a:r>
          </a:p>
          <a:p>
            <a:pPr indent="-285750" lvl="1" marL="742950" marR="0" rtl="0" algn="l">
              <a:spcBef>
                <a:spcPts val="8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Using API or services architecture to communicate between the two</a:t>
            </a:r>
          </a:p>
          <a:p>
            <a:pPr indent="-63500" lvl="2" marL="914400" marR="0" rtl="0" algn="l">
              <a:spcBef>
                <a:spcPts val="800"/>
              </a:spcBef>
              <a:spcAft>
                <a:spcPts val="0"/>
              </a:spcAft>
              <a:buClr>
                <a:schemeClr val="dk1"/>
              </a:buClr>
              <a:buSzPts val="1000"/>
              <a:buFont typeface="Arial"/>
              <a:buNone/>
            </a:pPr>
            <a:r>
              <a:t/>
            </a:r>
            <a:endParaRPr b="0" i="0" sz="1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Development Environment</a:t>
            </a:r>
          </a:p>
        </p:txBody>
      </p:sp>
      <p:sp>
        <p:nvSpPr>
          <p:cNvPr id="311" name="Shape 311"/>
          <p:cNvSpPr txBox="1"/>
          <p:nvPr>
            <p:ph idx="1" type="body"/>
          </p:nvPr>
        </p:nvSpPr>
        <p:spPr>
          <a:xfrm>
            <a:off x="457200" y="1836107"/>
            <a:ext cx="8229600" cy="4309106"/>
          </a:xfrm>
          <a:prstGeom prst="rect">
            <a:avLst/>
          </a:prstGeom>
          <a:noFill/>
          <a:ln>
            <a:noFill/>
          </a:ln>
        </p:spPr>
        <p:txBody>
          <a:bodyPr anchorCtr="0" anchor="t" bIns="45700" lIns="91425" rIns="91425" wrap="square" tIns="45700">
            <a:noAutofit/>
          </a:bodyPr>
          <a:lstStyle/>
          <a:p>
            <a:pPr indent="-114300" lvl="0" marL="0" marR="0" rtl="0" algn="l">
              <a:spcBef>
                <a:spcPts val="0"/>
              </a:spcBef>
              <a:spcAft>
                <a:spcPts val="0"/>
              </a:spcAft>
              <a:buClr>
                <a:srgbClr val="538CD5"/>
              </a:buClr>
              <a:buSzPts val="1800"/>
              <a:buFont typeface="Arial"/>
              <a:buNone/>
            </a:pPr>
            <a:r>
              <a:rPr b="0" i="0" lang="en-US" sz="1800" u="none" cap="none" strike="noStrike">
                <a:solidFill>
                  <a:srgbClr val="538CD5"/>
                </a:solidFill>
                <a:latin typeface="Century Gothic"/>
                <a:ea typeface="Century Gothic"/>
                <a:cs typeface="Century Gothic"/>
                <a:sym typeface="Century Gothic"/>
              </a:rPr>
              <a:t>Docker Development Environment (DDE)</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DDE is a Docker container</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Docker repository and its Dockerfile created:</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A Docker image</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Executed a Docker container, and</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Developed code in the container</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Docker built, tested, and released new Docker versions using this container</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For each software commit:</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A new Docker container was built, and</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Tests were executed</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After successful tests, the new changes were deployed to the stable release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Verification &amp; Validation</a:t>
            </a:r>
          </a:p>
        </p:txBody>
      </p:sp>
      <p:sp>
        <p:nvSpPr>
          <p:cNvPr id="318" name="Shape 318"/>
          <p:cNvSpPr txBox="1"/>
          <p:nvPr>
            <p:ph idx="1" type="body"/>
          </p:nvPr>
        </p:nvSpPr>
        <p:spPr>
          <a:xfrm>
            <a:off x="457200" y="1895929"/>
            <a:ext cx="8229600" cy="4400096"/>
          </a:xfrm>
          <a:prstGeom prst="rect">
            <a:avLst/>
          </a:prstGeom>
          <a:noFill/>
          <a:ln>
            <a:noFill/>
          </a:ln>
        </p:spPr>
        <p:txBody>
          <a:bodyPr anchorCtr="0" anchor="t" bIns="45700" lIns="91425" rIns="91425" wrap="square" tIns="45700">
            <a:noAutofit/>
          </a:bodyPr>
          <a:lstStyle/>
          <a:p>
            <a:pPr indent="-285750" lvl="1" marL="742950" marR="0" rtl="0" algn="l">
              <a:spcBef>
                <a:spcPts val="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A review with the client at each milestone ensured that the software was developed according to expectations.</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A test plan for the project was submitted as part of Milestone 2.</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Milestone 3 included a demonstration of the working software.</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client had access to the Github demonstration link to review and provide feedback throughout development.</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Adjustments based on feedback were made accordingly before final delivery.</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Provided they were received up to 2 weeks prior to Milestone 4, and</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Provided they fit within the agreed upon scope of the project</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Two weeks of testing by the development team was concluded prior to handoff to the client in Milestone 4</a:t>
            </a:r>
          </a:p>
          <a:p>
            <a:pPr indent="-228600" lvl="2" marL="1143000" marR="0" rtl="0" algn="l">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To ensure the software met the stated requirements before delivery</a:t>
            </a:r>
          </a:p>
          <a:p>
            <a:pPr indent="-228600" lvl="2" marL="1143000" marR="0" rtl="0" algn="l">
              <a:spcBef>
                <a:spcPts val="1400"/>
              </a:spcBef>
              <a:spcAft>
                <a:spcPts val="0"/>
              </a:spcAft>
              <a:buClr>
                <a:schemeClr val="dk1"/>
              </a:buClr>
              <a:buSzPts val="1000"/>
              <a:buFont typeface="Arial"/>
              <a:buNone/>
            </a:pPr>
            <a:r>
              <a:t/>
            </a:r>
            <a:endParaRPr b="0" i="0" sz="1000" u="none" cap="none" strike="noStrike">
              <a:solidFill>
                <a:srgbClr val="FFFFFF"/>
              </a:solidFill>
              <a:latin typeface="Century Gothic"/>
              <a:ea typeface="Century Gothic"/>
              <a:cs typeface="Century Gothic"/>
              <a:sym typeface="Century Gothic"/>
            </a:endParaRPr>
          </a:p>
          <a:p>
            <a:pPr indent="-228600" lvl="2" marL="1143000" marR="0" rtl="0" algn="l">
              <a:spcBef>
                <a:spcPts val="1360"/>
              </a:spcBef>
              <a:spcAft>
                <a:spcPts val="0"/>
              </a:spcAft>
              <a:buClr>
                <a:schemeClr val="dk1"/>
              </a:buClr>
              <a:buSzPts val="800"/>
              <a:buFont typeface="Arial"/>
              <a:buNone/>
            </a:pPr>
            <a:r>
              <a:t/>
            </a:r>
            <a:endParaRPr b="0" i="0" sz="8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196850" lvl="0" marL="0" marR="0" rtl="0" algn="ctr">
              <a:spcBef>
                <a:spcPts val="0"/>
              </a:spcBef>
              <a:buClr>
                <a:srgbClr val="538CD5"/>
              </a:buClr>
              <a:buSzPts val="3100"/>
              <a:buFont typeface="Century Gothic"/>
              <a:buNone/>
            </a:pPr>
            <a:r>
              <a:rPr b="0" i="0" lang="en-US" sz="3100" u="none" cap="none" strike="noStrike">
                <a:solidFill>
                  <a:srgbClr val="538CD5"/>
                </a:solidFill>
                <a:latin typeface="Century Gothic"/>
                <a:ea typeface="Century Gothic"/>
                <a:cs typeface="Century Gothic"/>
                <a:sym typeface="Century Gothic"/>
              </a:rPr>
              <a:t>Software Development &amp; Implementation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Codebase Version Control</a:t>
            </a:r>
          </a:p>
        </p:txBody>
      </p:sp>
      <p:sp>
        <p:nvSpPr>
          <p:cNvPr id="325" name="Shape 325"/>
          <p:cNvSpPr txBox="1"/>
          <p:nvPr>
            <p:ph idx="1" type="body"/>
          </p:nvPr>
        </p:nvSpPr>
        <p:spPr>
          <a:xfrm>
            <a:off x="457200" y="1937576"/>
            <a:ext cx="8229600" cy="4188587"/>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558ED5"/>
              </a:buClr>
              <a:buSzPts val="1800"/>
              <a:buFont typeface="Arial"/>
              <a:buChar char="•"/>
            </a:pPr>
            <a:r>
              <a:rPr b="0" i="0" lang="en-US" sz="1800" u="none" cap="none" strike="noStrike">
                <a:solidFill>
                  <a:srgbClr val="558ED5"/>
                </a:solidFill>
                <a:latin typeface="Century Gothic"/>
                <a:ea typeface="Century Gothic"/>
                <a:cs typeface="Century Gothic"/>
                <a:sym typeface="Century Gothic"/>
              </a:rPr>
              <a:t>GitHub</a:t>
            </a:r>
          </a:p>
          <a:p>
            <a:pPr indent="-285750" lvl="1" marL="742950" marR="0" rtl="0" algn="l">
              <a:lnSpc>
                <a:spcPct val="120000"/>
              </a:lnSpc>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Software housed on GitHub (Publicly)</a:t>
            </a:r>
          </a:p>
          <a:p>
            <a:pPr indent="-285750" lvl="1" marL="742950" marR="0" rtl="0" algn="l">
              <a:lnSpc>
                <a:spcPct val="120000"/>
              </a:lnSpc>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Software released under free and open source license</a:t>
            </a:r>
          </a:p>
          <a:p>
            <a:pPr indent="-228600" lvl="2" marL="1143000" marR="0" rtl="0" algn="l">
              <a:lnSpc>
                <a:spcPct val="120000"/>
              </a:lnSpc>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Distributed Version Control System</a:t>
            </a:r>
          </a:p>
          <a:p>
            <a:pPr indent="-228600" lvl="2" marL="1143000" marR="0" rtl="0" algn="l">
              <a:lnSpc>
                <a:spcPct val="120000"/>
              </a:lnSpc>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Designed for small to large projects</a:t>
            </a:r>
          </a:p>
          <a:p>
            <a:pPr indent="-228600" lvl="2" marL="1143000" marR="0" rtl="0" algn="l">
              <a:lnSpc>
                <a:spcPct val="120000"/>
              </a:lnSpc>
              <a:spcBef>
                <a:spcPts val="1440"/>
              </a:spcBef>
              <a:spcAft>
                <a:spcPts val="0"/>
              </a:spcAft>
              <a:buClr>
                <a:srgbClr val="FFFFFF"/>
              </a:buClr>
              <a:buSzPts val="1200"/>
              <a:buFont typeface="Merriweather Sans"/>
              <a:buChar char="-"/>
            </a:pPr>
            <a:r>
              <a:rPr b="0" i="0" lang="en-US" sz="1200" u="none" cap="none" strike="noStrike">
                <a:solidFill>
                  <a:srgbClr val="FFFFFF"/>
                </a:solidFill>
                <a:latin typeface="Century Gothic"/>
                <a:ea typeface="Century Gothic"/>
                <a:cs typeface="Century Gothic"/>
                <a:sym typeface="Century Gothic"/>
              </a:rPr>
              <a:t>Offers: Local branching, Staging areas, and Multiple workflows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330" name="Shape 330"/>
        <p:cNvGrpSpPr/>
        <p:nvPr/>
      </p:nvGrpSpPr>
      <p:grpSpPr>
        <a:xfrm>
          <a:off x="0" y="0"/>
          <a:ext cx="0" cy="0"/>
          <a:chOff x="0" y="0"/>
          <a:chExt cx="0" cy="0"/>
        </a:xfrm>
      </p:grpSpPr>
      <p:pic>
        <p:nvPicPr>
          <p:cNvPr id="331" name="Shape 331"/>
          <p:cNvPicPr preferRelativeResize="0"/>
          <p:nvPr/>
        </p:nvPicPr>
        <p:blipFill rotWithShape="1">
          <a:blip r:embed="rId4">
            <a:alphaModFix/>
          </a:blip>
          <a:srcRect b="0" l="0" r="0" t="0"/>
          <a:stretch/>
        </p:blipFill>
        <p:spPr>
          <a:xfrm>
            <a:off x="2130626" y="1262386"/>
            <a:ext cx="4863444" cy="3387572"/>
          </a:xfrm>
          <a:prstGeom prst="rect">
            <a:avLst/>
          </a:prstGeom>
          <a:noFill/>
          <a:ln>
            <a:noFill/>
          </a:ln>
        </p:spPr>
      </p:pic>
      <p:sp>
        <p:nvSpPr>
          <p:cNvPr id="332" name="Shape 332"/>
          <p:cNvSpPr txBox="1"/>
          <p:nvPr>
            <p:ph type="title"/>
          </p:nvPr>
        </p:nvSpPr>
        <p:spPr>
          <a:xfrm>
            <a:off x="722313" y="5139021"/>
            <a:ext cx="7772400" cy="1362075"/>
          </a:xfrm>
          <a:prstGeom prst="rect">
            <a:avLst/>
          </a:prstGeom>
          <a:noFill/>
          <a:ln>
            <a:noFill/>
          </a:ln>
        </p:spPr>
        <p:txBody>
          <a:bodyPr anchorCtr="0" anchor="t" bIns="45700" lIns="91425" rIns="91425" wrap="square" tIns="45700">
            <a:noAutofit/>
          </a:bodyPr>
          <a:lstStyle/>
          <a:p>
            <a:pPr indent="-177800" lvl="0" marL="0" marR="0" rtl="0" algn="l">
              <a:spcBef>
                <a:spcPts val="0"/>
              </a:spcBef>
              <a:buClr>
                <a:srgbClr val="558ED5"/>
              </a:buClr>
              <a:buSzPts val="2800"/>
              <a:buFont typeface="Century Gothic"/>
              <a:buNone/>
            </a:pPr>
            <a:r>
              <a:rPr b="1" i="0" lang="en-US" sz="2800" u="none" cap="none" strike="noStrike">
                <a:solidFill>
                  <a:srgbClr val="558ED5"/>
                </a:solidFill>
                <a:latin typeface="Century Gothic"/>
                <a:ea typeface="Century Gothic"/>
                <a:cs typeface="Century Gothic"/>
                <a:sym typeface="Century Gothic"/>
              </a:rPr>
              <a:t>TEST PLAN &amp; DEPLOYMENT</a:t>
            </a:r>
            <a:br>
              <a:rPr b="1" i="0" lang="en-US" sz="4400" u="none" cap="none" strike="noStrike">
                <a:solidFill>
                  <a:schemeClr val="lt1"/>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Purpose</a:t>
            </a:r>
          </a:p>
        </p:txBody>
      </p:sp>
      <p:sp>
        <p:nvSpPr>
          <p:cNvPr id="339" name="Shape 339"/>
          <p:cNvSpPr txBox="1"/>
          <p:nvPr>
            <p:ph idx="1" type="body"/>
          </p:nvPr>
        </p:nvSpPr>
        <p:spPr>
          <a:xfrm>
            <a:off x="457200" y="1924745"/>
            <a:ext cx="8229600" cy="4068068"/>
          </a:xfrm>
          <a:prstGeom prst="rect">
            <a:avLst/>
          </a:prstGeom>
          <a:noFill/>
          <a:ln>
            <a:noFill/>
          </a:ln>
        </p:spPr>
        <p:txBody>
          <a:bodyPr anchorCtr="0" anchor="t" bIns="45700" lIns="91425" rIns="91425" wrap="square" tIns="45700">
            <a:noAutofit/>
          </a:bodyPr>
          <a:lstStyle/>
          <a:p>
            <a:pPr indent="-285750" lvl="1" marL="742950" marR="0" rtl="0" algn="l">
              <a:spcBef>
                <a:spcPts val="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Describe the testing</a:t>
            </a:r>
          </a:p>
          <a:p>
            <a:pPr indent="-228600" lvl="2" marL="114300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What to test?</a:t>
            </a:r>
          </a:p>
          <a:p>
            <a:pPr indent="-228600" lvl="2" marL="114300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Who will perform the testing?</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Complete test plan and test cases</a:t>
            </a:r>
          </a:p>
          <a:p>
            <a:pPr indent="-228600" lvl="2" marL="114300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To test the functionality based on given software requirements specification</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Functional and nonfunctional tests are used</a:t>
            </a:r>
          </a:p>
          <a:p>
            <a:pPr indent="-228600" lvl="2" marL="114300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To determine if the code execution meets the requirements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Objectives</a:t>
            </a:r>
          </a:p>
        </p:txBody>
      </p:sp>
      <p:sp>
        <p:nvSpPr>
          <p:cNvPr id="346" name="Shape 346"/>
          <p:cNvSpPr txBox="1"/>
          <p:nvPr>
            <p:ph idx="1" type="body"/>
          </p:nvPr>
        </p:nvSpPr>
        <p:spPr>
          <a:xfrm>
            <a:off x="457200" y="1924745"/>
            <a:ext cx="8229600" cy="4276030"/>
          </a:xfrm>
          <a:prstGeom prst="rect">
            <a:avLst/>
          </a:prstGeom>
          <a:noFill/>
          <a:ln>
            <a:noFill/>
          </a:ln>
        </p:spPr>
        <p:txBody>
          <a:bodyPr anchorCtr="0" anchor="t" bIns="45700" lIns="91425" rIns="91425" wrap="square" tIns="45700">
            <a:noAutofit/>
          </a:bodyPr>
          <a:lstStyle/>
          <a:p>
            <a:pPr indent="-285750" lvl="1" marL="742950" marR="0" rtl="0" algn="l">
              <a:lnSpc>
                <a:spcPct val="90000"/>
              </a:lnSpc>
              <a:spcBef>
                <a:spcPts val="0"/>
              </a:spcBef>
              <a:spcAft>
                <a:spcPts val="0"/>
              </a:spcAft>
              <a:buClr>
                <a:srgbClr val="FFFFFF"/>
              </a:buClr>
              <a:buSzPts val="1387"/>
              <a:buFont typeface="Century Gothic"/>
              <a:buAutoNum type="arabicPeriod"/>
            </a:pPr>
            <a:r>
              <a:rPr b="0" i="0" lang="en-US" sz="1387" u="none" cap="none" strike="noStrike">
                <a:solidFill>
                  <a:srgbClr val="FFFFFF"/>
                </a:solidFill>
                <a:latin typeface="Century Gothic"/>
                <a:ea typeface="Century Gothic"/>
                <a:cs typeface="Century Gothic"/>
                <a:sym typeface="Century Gothic"/>
              </a:rPr>
              <a:t>Tested that algorithm calculated valid path(s) around the exterior of the ISS using a 3D model, where primary tasks included:</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Determining crewmember’s particular location with entered value</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Navigating crewmembers to specified end point</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Establishing path(s) shortest distance</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Avoiding path(s) encounter with least hazards</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Determining path(s) requirement within specified arm reach (wingspan)</a:t>
            </a:r>
          </a:p>
          <a:p>
            <a:pPr indent="-342900" lvl="1" marL="800100" marR="0" rtl="0" algn="l">
              <a:lnSpc>
                <a:spcPct val="90000"/>
              </a:lnSpc>
              <a:spcBef>
                <a:spcPts val="1477"/>
              </a:spcBef>
              <a:spcAft>
                <a:spcPts val="0"/>
              </a:spcAft>
              <a:buClr>
                <a:srgbClr val="FFFFFF"/>
              </a:buClr>
              <a:buSzPts val="1387"/>
              <a:buFont typeface="Century Gothic"/>
              <a:buAutoNum type="arabicPeriod"/>
            </a:pPr>
            <a:r>
              <a:rPr b="0" i="0" lang="en-US" sz="1387" u="none" cap="none" strike="noStrike">
                <a:solidFill>
                  <a:srgbClr val="FFFFFF"/>
                </a:solidFill>
                <a:latin typeface="Century Gothic"/>
                <a:ea typeface="Century Gothic"/>
                <a:cs typeface="Century Gothic"/>
                <a:sym typeface="Century Gothic"/>
              </a:rPr>
              <a:t>Tested that 3D model represented the exterior of the ISS using handrails and structural beams, where represented objects included:</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Available handrails</a:t>
            </a:r>
          </a:p>
          <a:p>
            <a:pPr indent="-228600" lvl="2" marL="1143000" marR="0" rtl="0" algn="l">
              <a:lnSpc>
                <a:spcPct val="90000"/>
              </a:lnSpc>
              <a:spcBef>
                <a:spcPts val="1440"/>
              </a:spcBef>
              <a:spcAft>
                <a:spcPts val="0"/>
              </a:spcAft>
              <a:buClr>
                <a:srgbClr val="FFFFFF"/>
              </a:buClr>
              <a:buSzPts val="1202"/>
              <a:buFont typeface="Century Gothic"/>
              <a:buAutoNum type="alphaLcPeriod"/>
            </a:pPr>
            <a:r>
              <a:rPr b="0" i="0" lang="en-US" sz="1202" u="none" cap="none" strike="noStrike">
                <a:solidFill>
                  <a:srgbClr val="FFFFFF"/>
                </a:solidFill>
                <a:latin typeface="Century Gothic"/>
                <a:ea typeface="Century Gothic"/>
                <a:cs typeface="Century Gothic"/>
                <a:sym typeface="Century Gothic"/>
              </a:rPr>
              <a:t>Lists of some objects protruding from structural surface</a:t>
            </a:r>
          </a:p>
          <a:p>
            <a:pPr indent="-342900" lvl="1" marL="800100" marR="0" rtl="0" algn="l">
              <a:lnSpc>
                <a:spcPct val="90000"/>
              </a:lnSpc>
              <a:spcBef>
                <a:spcPts val="1477"/>
              </a:spcBef>
              <a:spcAft>
                <a:spcPts val="0"/>
              </a:spcAft>
              <a:buClr>
                <a:srgbClr val="FFFFFF"/>
              </a:buClr>
              <a:buSzPts val="1387"/>
              <a:buFont typeface="Century Gothic"/>
              <a:buAutoNum type="arabicPeriod"/>
            </a:pPr>
            <a:r>
              <a:rPr b="0" i="0" lang="en-US" sz="1387" u="none" cap="none" strike="noStrike">
                <a:solidFill>
                  <a:srgbClr val="FFFFFF"/>
                </a:solidFill>
                <a:latin typeface="Century Gothic"/>
                <a:ea typeface="Century Gothic"/>
                <a:cs typeface="Century Gothic"/>
                <a:sym typeface="Century Gothic"/>
              </a:rPr>
              <a:t>Tested the rendering of the shortest path(s) in the software for the user that accommodated a given wingspan (from input that ranged from 4ft. to 7ft.)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Type and Methodology</a:t>
            </a:r>
          </a:p>
        </p:txBody>
      </p:sp>
      <p:sp>
        <p:nvSpPr>
          <p:cNvPr id="353" name="Shape 353"/>
          <p:cNvSpPr txBox="1"/>
          <p:nvPr>
            <p:ph idx="1" type="body"/>
          </p:nvPr>
        </p:nvSpPr>
        <p:spPr>
          <a:xfrm>
            <a:off x="457200" y="1924745"/>
            <a:ext cx="8229600" cy="4276030"/>
          </a:xfrm>
          <a:prstGeom prst="rect">
            <a:avLst/>
          </a:prstGeom>
          <a:noFill/>
          <a:ln>
            <a:noFill/>
          </a:ln>
        </p:spPr>
        <p:txBody>
          <a:bodyPr anchorCtr="0" anchor="t" bIns="45700" lIns="91425" rIns="91425" wrap="square" tIns="45700">
            <a:noAutofit/>
          </a:bodyPr>
          <a:lstStyle/>
          <a:p>
            <a:pPr indent="-114300" lvl="0" marL="57150" marR="0" rtl="0" algn="l">
              <a:spcBef>
                <a:spcPts val="0"/>
              </a:spcBef>
              <a:spcAft>
                <a:spcPts val="0"/>
              </a:spcAft>
              <a:buClr>
                <a:srgbClr val="538CD5"/>
              </a:buClr>
              <a:buSzPts val="1800"/>
              <a:buFont typeface="Arial"/>
              <a:buNone/>
            </a:pPr>
            <a:r>
              <a:rPr b="0" i="0" lang="en-US" sz="1800" u="none" cap="none" strike="noStrike">
                <a:solidFill>
                  <a:srgbClr val="538CD5"/>
                </a:solidFill>
                <a:latin typeface="Century Gothic"/>
                <a:ea typeface="Century Gothic"/>
                <a:cs typeface="Century Gothic"/>
                <a:sym typeface="Century Gothic"/>
              </a:rPr>
              <a:t>Test Type:</a:t>
            </a:r>
          </a:p>
          <a:p>
            <a:pPr indent="-342900" lvl="0" marL="34290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Function Test - Tested the basic requirements necessary for designing and implementing the software</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Verified and validated the software’s functionality based on the features required</a:t>
            </a:r>
          </a:p>
          <a:p>
            <a:pPr indent="-120650" lvl="0" marL="0" marR="0" rtl="0" algn="l">
              <a:spcBef>
                <a:spcPts val="1580"/>
              </a:spcBef>
              <a:spcAft>
                <a:spcPts val="0"/>
              </a:spcAft>
              <a:buClr>
                <a:srgbClr val="538CD5"/>
              </a:buClr>
              <a:buSzPts val="1900"/>
              <a:buFont typeface="Arial"/>
              <a:buNone/>
            </a:pPr>
            <a:r>
              <a:rPr b="0" i="0" lang="en-US" sz="1900" u="none" cap="none" strike="noStrike">
                <a:solidFill>
                  <a:srgbClr val="538CD5"/>
                </a:solidFill>
                <a:latin typeface="Century Gothic"/>
                <a:ea typeface="Century Gothic"/>
                <a:cs typeface="Century Gothic"/>
                <a:sym typeface="Century Gothic"/>
              </a:rPr>
              <a:t>Test Methodology:</a:t>
            </a:r>
          </a:p>
          <a:p>
            <a:pPr indent="-342900" lvl="0" marL="34290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Structure-Based (White-Box) – Is based on the internal structure rather than external function</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Ensured that each statement in the code of the software was executed at least once</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Tested code written to implement the software</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Checked that the software did everything that its specification said it should do</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Used to supplement functional methods, ensured that enough of the code was exercised during testing (checking statement and decision coverage for complete code coverage)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Evaluation Methods</a:t>
            </a:r>
          </a:p>
        </p:txBody>
      </p:sp>
      <p:sp>
        <p:nvSpPr>
          <p:cNvPr id="360" name="Shape 360"/>
          <p:cNvSpPr txBox="1"/>
          <p:nvPr>
            <p:ph idx="1" type="body"/>
          </p:nvPr>
        </p:nvSpPr>
        <p:spPr>
          <a:xfrm>
            <a:off x="457200" y="1924745"/>
            <a:ext cx="8229600" cy="4276030"/>
          </a:xfrm>
          <a:prstGeom prst="rect">
            <a:avLst/>
          </a:prstGeom>
          <a:noFill/>
          <a:ln>
            <a:noFill/>
          </a:ln>
        </p:spPr>
        <p:txBody>
          <a:bodyPr anchorCtr="0" anchor="t" bIns="45700" lIns="91425" rIns="91425" wrap="square" tIns="45700">
            <a:noAutofit/>
          </a:bodyPr>
          <a:lstStyle/>
          <a:p>
            <a:pPr indent="-114300" lvl="0" marL="57150" marR="0" rtl="0" algn="l">
              <a:spcBef>
                <a:spcPts val="0"/>
              </a:spcBef>
              <a:spcAft>
                <a:spcPts val="0"/>
              </a:spcAft>
              <a:buClr>
                <a:srgbClr val="538CD5"/>
              </a:buClr>
              <a:buSzPts val="1800"/>
              <a:buFont typeface="Arial"/>
              <a:buNone/>
            </a:pPr>
            <a:r>
              <a:rPr b="0" i="0" lang="en-US" sz="1800" u="none" cap="none" strike="noStrike">
                <a:solidFill>
                  <a:srgbClr val="538CD5"/>
                </a:solidFill>
                <a:latin typeface="Century Gothic"/>
                <a:ea typeface="Century Gothic"/>
                <a:cs typeface="Century Gothic"/>
                <a:sym typeface="Century Gothic"/>
              </a:rPr>
              <a:t>Data Collection Methods:</a:t>
            </a:r>
          </a:p>
          <a:p>
            <a:pPr indent="-342900" lvl="0" marL="34290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Quantitative – Collected performance data</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Based on findings counted and measured against benchmarks established to determine success or failure</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Each metric was based on data</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Noted participants’: </a:t>
            </a:r>
          </a:p>
          <a:p>
            <a:pPr indent="-228600" lvl="2" marL="1143000" marR="0" rtl="0" algn="l">
              <a:spcBef>
                <a:spcPts val="1400"/>
              </a:spcBef>
              <a:spcAft>
                <a:spcPts val="0"/>
              </a:spcAft>
              <a:buClr>
                <a:srgbClr val="FFFFFF"/>
              </a:buClr>
              <a:buSzPts val="1000"/>
              <a:buFont typeface="Century Gothic"/>
              <a:buAutoNum type="arabicPeriod"/>
            </a:pPr>
            <a:r>
              <a:rPr b="0" i="0" lang="en-US" sz="1000" u="none" cap="none" strike="noStrike">
                <a:solidFill>
                  <a:srgbClr val="FFFFFF"/>
                </a:solidFill>
                <a:latin typeface="Century Gothic"/>
                <a:ea typeface="Century Gothic"/>
                <a:cs typeface="Century Gothic"/>
                <a:sym typeface="Century Gothic"/>
              </a:rPr>
              <a:t>comments as they were thinking out loud while they worked</a:t>
            </a:r>
          </a:p>
          <a:p>
            <a:pPr indent="-228600" lvl="2" marL="1143000" marR="0" rtl="0" algn="l">
              <a:spcBef>
                <a:spcPts val="1400"/>
              </a:spcBef>
              <a:spcAft>
                <a:spcPts val="0"/>
              </a:spcAft>
              <a:buClr>
                <a:srgbClr val="FFFFFF"/>
              </a:buClr>
              <a:buSzPts val="1000"/>
              <a:buFont typeface="Century Gothic"/>
              <a:buAutoNum type="arabicPeriod"/>
            </a:pPr>
            <a:r>
              <a:rPr b="0" i="0" lang="en-US" sz="1000" u="none" cap="none" strike="noStrike">
                <a:solidFill>
                  <a:srgbClr val="FFFFFF"/>
                </a:solidFill>
                <a:latin typeface="Century Gothic"/>
                <a:ea typeface="Century Gothic"/>
                <a:cs typeface="Century Gothic"/>
                <a:sym typeface="Century Gothic"/>
              </a:rPr>
              <a:t>responses to open-ended questions in an interview after they had completed scenarios</a:t>
            </a:r>
          </a:p>
          <a:p>
            <a:pPr indent="-228600" lvl="2" marL="1143000" marR="0" rtl="0" algn="l">
              <a:spcBef>
                <a:spcPts val="1400"/>
              </a:spcBef>
              <a:spcAft>
                <a:spcPts val="0"/>
              </a:spcAft>
              <a:buClr>
                <a:srgbClr val="FFFFFF"/>
              </a:buClr>
              <a:buSzPts val="1000"/>
              <a:buFont typeface="Century Gothic"/>
              <a:buAutoNum type="arabicPeriod"/>
            </a:pPr>
            <a:r>
              <a:rPr b="0" i="0" lang="en-US" sz="1000" u="none" cap="none" strike="noStrike">
                <a:solidFill>
                  <a:srgbClr val="FFFFFF"/>
                </a:solidFill>
                <a:latin typeface="Century Gothic"/>
                <a:ea typeface="Century Gothic"/>
                <a:cs typeface="Century Gothic"/>
                <a:sym typeface="Century Gothic"/>
              </a:rPr>
              <a:t>responses at the end of the testing session</a:t>
            </a:r>
          </a:p>
          <a:p>
            <a:pPr indent="-342900" lvl="0" marL="34290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Qualitative – Collected performance data</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Based on measurements of users’ actions of success or failure at task completion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Environment and Equipment</a:t>
            </a:r>
          </a:p>
        </p:txBody>
      </p:sp>
      <p:sp>
        <p:nvSpPr>
          <p:cNvPr id="367" name="Shape 367"/>
          <p:cNvSpPr txBox="1"/>
          <p:nvPr>
            <p:ph idx="1" type="body"/>
          </p:nvPr>
        </p:nvSpPr>
        <p:spPr>
          <a:xfrm>
            <a:off x="457200" y="1753295"/>
            <a:ext cx="8229600" cy="4657030"/>
          </a:xfrm>
          <a:prstGeom prst="rect">
            <a:avLst/>
          </a:prstGeom>
          <a:noFill/>
          <a:ln>
            <a:noFill/>
          </a:ln>
        </p:spPr>
        <p:txBody>
          <a:bodyPr anchorCtr="0" anchor="t" bIns="45700" lIns="91425" rIns="91425" wrap="square" tIns="45700">
            <a:noAutofit/>
          </a:bodyPr>
          <a:lstStyle/>
          <a:p>
            <a:pPr indent="-342900" lvl="0" marL="342900" marR="0" rtl="0" algn="l">
              <a:lnSpc>
                <a:spcPct val="80000"/>
              </a:lnSpc>
              <a:spcBef>
                <a:spcPts val="0"/>
              </a:spcBef>
              <a:spcAft>
                <a:spcPts val="0"/>
              </a:spcAft>
              <a:buClr>
                <a:srgbClr val="FFFFFF"/>
              </a:buClr>
              <a:buSzPts val="1360"/>
              <a:buFont typeface="Arial"/>
              <a:buChar char="•"/>
            </a:pPr>
            <a:r>
              <a:rPr b="0" i="0" lang="en-US" sz="1360" u="none" cap="none" strike="noStrike">
                <a:solidFill>
                  <a:srgbClr val="FFFFFF"/>
                </a:solidFill>
                <a:latin typeface="Century Gothic"/>
                <a:ea typeface="Century Gothic"/>
                <a:cs typeface="Century Gothic"/>
                <a:sym typeface="Century Gothic"/>
              </a:rPr>
              <a:t>Facility equipment included:</a:t>
            </a:r>
          </a:p>
          <a:p>
            <a:pPr indent="-285750" lvl="1" marL="742950" marR="0" rtl="0" algn="l">
              <a:lnSpc>
                <a:spcPct val="80000"/>
              </a:lnSpc>
              <a:spcBef>
                <a:spcPts val="1421"/>
              </a:spcBef>
              <a:spcAft>
                <a:spcPts val="0"/>
              </a:spcAft>
              <a:buClr>
                <a:srgbClr val="FFFFFF"/>
              </a:buClr>
              <a:buSzPts val="1105"/>
              <a:buFont typeface="Century Gothic"/>
              <a:buChar char="–"/>
            </a:pPr>
            <a:r>
              <a:rPr b="0" i="0" lang="en-US" sz="1105" u="none" cap="none" strike="noStrike">
                <a:solidFill>
                  <a:srgbClr val="FFFFFF"/>
                </a:solidFill>
                <a:latin typeface="Century Gothic"/>
                <a:ea typeface="Century Gothic"/>
                <a:cs typeface="Century Gothic"/>
                <a:sym typeface="Century Gothic"/>
              </a:rPr>
              <a:t>Monitor</a:t>
            </a:r>
          </a:p>
          <a:p>
            <a:pPr indent="-285750" lvl="1" marL="742950" marR="0" rtl="0" algn="l">
              <a:lnSpc>
                <a:spcPct val="80000"/>
              </a:lnSpc>
              <a:spcBef>
                <a:spcPts val="1421"/>
              </a:spcBef>
              <a:spcAft>
                <a:spcPts val="0"/>
              </a:spcAft>
              <a:buClr>
                <a:srgbClr val="FFFFFF"/>
              </a:buClr>
              <a:buSzPts val="1105"/>
              <a:buFont typeface="Century Gothic"/>
              <a:buChar char="–"/>
            </a:pPr>
            <a:r>
              <a:rPr b="0" i="0" lang="en-US" sz="1105" u="none" cap="none" strike="noStrike">
                <a:solidFill>
                  <a:srgbClr val="FFFFFF"/>
                </a:solidFill>
                <a:latin typeface="Century Gothic"/>
                <a:ea typeface="Century Gothic"/>
                <a:cs typeface="Century Gothic"/>
                <a:sym typeface="Century Gothic"/>
              </a:rPr>
              <a:t>Keyboard</a:t>
            </a:r>
          </a:p>
          <a:p>
            <a:pPr indent="-285750" lvl="1" marL="742950" marR="0" rtl="0" algn="l">
              <a:lnSpc>
                <a:spcPct val="80000"/>
              </a:lnSpc>
              <a:spcBef>
                <a:spcPts val="1421"/>
              </a:spcBef>
              <a:spcAft>
                <a:spcPts val="0"/>
              </a:spcAft>
              <a:buClr>
                <a:srgbClr val="FFFFFF"/>
              </a:buClr>
              <a:buSzPts val="1105"/>
              <a:buFont typeface="Century Gothic"/>
              <a:buChar char="–"/>
            </a:pPr>
            <a:r>
              <a:rPr b="0" i="0" lang="en-US" sz="1105" u="none" cap="none" strike="noStrike">
                <a:solidFill>
                  <a:srgbClr val="FFFFFF"/>
                </a:solidFill>
                <a:latin typeface="Century Gothic"/>
                <a:ea typeface="Century Gothic"/>
                <a:cs typeface="Century Gothic"/>
                <a:sym typeface="Century Gothic"/>
              </a:rPr>
              <a:t>Mouse</a:t>
            </a:r>
          </a:p>
          <a:p>
            <a:pPr indent="-285750" lvl="1" marL="742950" marR="0" rtl="0" algn="l">
              <a:lnSpc>
                <a:spcPct val="80000"/>
              </a:lnSpc>
              <a:spcBef>
                <a:spcPts val="1421"/>
              </a:spcBef>
              <a:spcAft>
                <a:spcPts val="0"/>
              </a:spcAft>
              <a:buClr>
                <a:srgbClr val="FFFFFF"/>
              </a:buClr>
              <a:buSzPts val="1105"/>
              <a:buFont typeface="Century Gothic"/>
              <a:buChar char="–"/>
            </a:pPr>
            <a:r>
              <a:rPr b="0" i="0" lang="en-US" sz="1105" u="none" cap="none" strike="noStrike">
                <a:solidFill>
                  <a:srgbClr val="FFFFFF"/>
                </a:solidFill>
                <a:latin typeface="Century Gothic"/>
                <a:ea typeface="Century Gothic"/>
                <a:cs typeface="Century Gothic"/>
                <a:sym typeface="Century Gothic"/>
              </a:rPr>
              <a:t>Internet connection or data connection</a:t>
            </a:r>
          </a:p>
          <a:p>
            <a:pPr indent="-285750" lvl="0" marL="342900" marR="0" rtl="0" algn="l">
              <a:lnSpc>
                <a:spcPct val="80000"/>
              </a:lnSpc>
              <a:spcBef>
                <a:spcPts val="1472"/>
              </a:spcBef>
              <a:spcAft>
                <a:spcPts val="0"/>
              </a:spcAft>
              <a:buClr>
                <a:srgbClr val="FFFFFF"/>
              </a:buClr>
              <a:buSzPts val="1360"/>
              <a:buFont typeface="Arial"/>
              <a:buChar char="•"/>
            </a:pPr>
            <a:r>
              <a:rPr b="0" i="0" lang="en-US" sz="1360" u="none" cap="none" strike="noStrike">
                <a:solidFill>
                  <a:srgbClr val="FFFFFF"/>
                </a:solidFill>
                <a:latin typeface="Century Gothic"/>
                <a:ea typeface="Century Gothic"/>
                <a:cs typeface="Century Gothic"/>
                <a:sym typeface="Century Gothic"/>
              </a:rPr>
              <a:t>Computers required:</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Windows 7 or higher</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Mac OS X or higher</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Ubuntu 14 or higher</a:t>
            </a:r>
          </a:p>
          <a:p>
            <a:pPr indent="-285750" lvl="0" marL="342900" marR="0" rtl="0" algn="l">
              <a:lnSpc>
                <a:spcPct val="80000"/>
              </a:lnSpc>
              <a:spcBef>
                <a:spcPts val="1472"/>
              </a:spcBef>
              <a:spcAft>
                <a:spcPts val="0"/>
              </a:spcAft>
              <a:buClr>
                <a:srgbClr val="FFFFFF"/>
              </a:buClr>
              <a:buSzPts val="1360"/>
              <a:buFont typeface="Arial"/>
              <a:buChar char="•"/>
            </a:pPr>
            <a:r>
              <a:rPr b="0" i="0" lang="en-US" sz="1360" u="none" cap="none" strike="noStrike">
                <a:solidFill>
                  <a:srgbClr val="FFFFFF"/>
                </a:solidFill>
                <a:latin typeface="Century Gothic"/>
                <a:ea typeface="Century Gothic"/>
                <a:cs typeface="Century Gothic"/>
                <a:sym typeface="Century Gothic"/>
              </a:rPr>
              <a:t>Testing environment required:</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TCP/IP Network</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Internet</a:t>
            </a:r>
          </a:p>
          <a:p>
            <a:pPr indent="-285750" lvl="1" marL="742950" marR="0" rtl="0" algn="l">
              <a:lnSpc>
                <a:spcPct val="80000"/>
              </a:lnSpc>
              <a:spcBef>
                <a:spcPts val="1438"/>
              </a:spcBef>
              <a:spcAft>
                <a:spcPts val="0"/>
              </a:spcAft>
              <a:buClr>
                <a:srgbClr val="FFFFFF"/>
              </a:buClr>
              <a:buSzPts val="1190"/>
              <a:buFont typeface="Century Gothic"/>
              <a:buChar char="–"/>
            </a:pPr>
            <a:r>
              <a:rPr b="0" i="0" lang="en-US" sz="1190" u="none" cap="none" strike="noStrike">
                <a:solidFill>
                  <a:srgbClr val="FFFFFF"/>
                </a:solidFill>
                <a:latin typeface="Century Gothic"/>
                <a:ea typeface="Century Gothic"/>
                <a:cs typeface="Century Gothic"/>
                <a:sym typeface="Century Gothic"/>
              </a:rPr>
              <a:t>Chrome, Firefox, and Internet Explorer (IE) Web browsers</a:t>
            </a:r>
          </a:p>
          <a:p>
            <a:pPr indent="-86360" lvl="0" marL="57150" marR="0" rtl="0" algn="l">
              <a:lnSpc>
                <a:spcPct val="80000"/>
              </a:lnSpc>
              <a:spcBef>
                <a:spcPts val="1472"/>
              </a:spcBef>
              <a:spcAft>
                <a:spcPts val="0"/>
              </a:spcAft>
              <a:buClr>
                <a:schemeClr val="dk1"/>
              </a:buClr>
              <a:buSzPts val="1360"/>
              <a:buFont typeface="Arial"/>
              <a:buNone/>
            </a:pPr>
            <a:r>
              <a:t/>
            </a:r>
            <a:endParaRPr b="0" i="0" sz="136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Planning Purpose</a:t>
            </a:r>
          </a:p>
        </p:txBody>
      </p:sp>
      <p:sp>
        <p:nvSpPr>
          <p:cNvPr id="113" name="Shape 113"/>
          <p:cNvSpPr txBox="1"/>
          <p:nvPr>
            <p:ph idx="1" type="body"/>
          </p:nvPr>
        </p:nvSpPr>
        <p:spPr>
          <a:xfrm>
            <a:off x="457200" y="184785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To design a comprehensive strategy required in developing, modifying, or upgrading the NASA Path software program, which provided the following:</a:t>
            </a:r>
          </a:p>
          <a:p>
            <a:pPr indent="-88900" lvl="0" marL="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285750" lvl="1" marL="74295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Aspects of each step and its required deliverables.</a:t>
            </a:r>
          </a:p>
          <a:p>
            <a:pPr indent="-285750" lvl="1" marL="74295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285750" lvl="1" marL="742950" marR="0" rtl="0" algn="l">
              <a:spcBef>
                <a:spcPts val="280"/>
              </a:spcBef>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Aspects from the project’s process of software development implementation, documentation, through the software testing lifecycle and deployment.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Participants</a:t>
            </a:r>
          </a:p>
        </p:txBody>
      </p:sp>
      <p:sp>
        <p:nvSpPr>
          <p:cNvPr id="374" name="Shape 374"/>
          <p:cNvSpPr txBox="1"/>
          <p:nvPr>
            <p:ph idx="1" type="body"/>
          </p:nvPr>
        </p:nvSpPr>
        <p:spPr>
          <a:xfrm>
            <a:off x="457200" y="1924745"/>
            <a:ext cx="8229600" cy="427603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Primary testing was conducted by the UMUC NASA Path team</a:t>
            </a:r>
          </a:p>
          <a:p>
            <a:pPr indent="-285750" lvl="1" marL="742950" marR="0" rtl="0" algn="l">
              <a:spcBef>
                <a:spcPts val="1440"/>
              </a:spcBef>
              <a:spcAft>
                <a:spcPts val="0"/>
              </a:spcAft>
              <a:buClr>
                <a:srgbClr val="FFFFFF"/>
              </a:buClr>
              <a:buSzPts val="1200"/>
              <a:buFont typeface="Century Gothic"/>
              <a:buChar char="–"/>
            </a:pPr>
            <a:r>
              <a:rPr b="0" i="0" lang="en-US" sz="1200" u="none" cap="none" strike="noStrike">
                <a:solidFill>
                  <a:srgbClr val="FFFFFF"/>
                </a:solidFill>
                <a:latin typeface="Century Gothic"/>
                <a:ea typeface="Century Gothic"/>
                <a:cs typeface="Century Gothic"/>
                <a:sym typeface="Century Gothic"/>
              </a:rPr>
              <a:t>Additional testers can be recruited by the NASA client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700" u="none" cap="none" strike="noStrike">
                <a:solidFill>
                  <a:srgbClr val="7F7F7F"/>
                </a:solidFill>
                <a:latin typeface="Century Gothic"/>
                <a:ea typeface="Century Gothic"/>
                <a:cs typeface="Century Gothic"/>
                <a:sym typeface="Century Gothic"/>
              </a:rPr>
              <a:t>Design and Implementation Constraints</a:t>
            </a:r>
          </a:p>
        </p:txBody>
      </p:sp>
      <p:pic>
        <p:nvPicPr>
          <p:cNvPr id="381" name="Shape 381"/>
          <p:cNvPicPr preferRelativeResize="0"/>
          <p:nvPr>
            <p:ph idx="1" type="body"/>
          </p:nvPr>
        </p:nvPicPr>
        <p:blipFill rotWithShape="1">
          <a:blip r:embed="rId3">
            <a:alphaModFix/>
          </a:blip>
          <a:srcRect b="0" l="0" r="0" t="0"/>
          <a:stretch/>
        </p:blipFill>
        <p:spPr>
          <a:xfrm>
            <a:off x="3190278" y="1970790"/>
            <a:ext cx="2763443" cy="3383280"/>
          </a:xfrm>
          <a:prstGeom prst="rect">
            <a:avLst/>
          </a:prstGeom>
          <a:noFill/>
          <a:ln>
            <a:noFill/>
          </a:ln>
        </p:spPr>
      </p:pic>
      <p:sp>
        <p:nvSpPr>
          <p:cNvPr id="382" name="Shape 382"/>
          <p:cNvSpPr txBox="1"/>
          <p:nvPr/>
        </p:nvSpPr>
        <p:spPr>
          <a:xfrm>
            <a:off x="457201" y="5843814"/>
            <a:ext cx="8229599" cy="246221"/>
          </a:xfrm>
          <a:prstGeom prst="rect">
            <a:avLst/>
          </a:prstGeom>
          <a:noFill/>
          <a:ln>
            <a:noFill/>
          </a:ln>
        </p:spPr>
        <p:txBody>
          <a:bodyPr anchorCtr="0" anchor="t" bIns="45700" lIns="91425" rIns="91425" wrap="square" tIns="45700">
            <a:noAutofit/>
          </a:bodyPr>
          <a:lstStyle/>
          <a:p>
            <a:pPr indent="0" lvl="0" marL="0" marR="0" rtl="0" algn="ctr">
              <a:spcBef>
                <a:spcPts val="0"/>
              </a:spcBef>
              <a:buNone/>
            </a:pPr>
            <a:r>
              <a:rPr b="0" i="1" lang="en-US" sz="1000" u="none" cap="none" strike="noStrike">
                <a:solidFill>
                  <a:srgbClr val="FFFFFF"/>
                </a:solidFill>
                <a:latin typeface="Century Gothic"/>
                <a:ea typeface="Century Gothic"/>
                <a:cs typeface="Century Gothic"/>
                <a:sym typeface="Century Gothic"/>
              </a:rPr>
              <a:t>Start, end, and wingspan inputs.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Plan Deliverables</a:t>
            </a:r>
          </a:p>
        </p:txBody>
      </p:sp>
      <p:sp>
        <p:nvSpPr>
          <p:cNvPr id="389" name="Shape 389"/>
          <p:cNvSpPr txBox="1"/>
          <p:nvPr>
            <p:ph idx="1" type="body"/>
          </p:nvPr>
        </p:nvSpPr>
        <p:spPr>
          <a:xfrm>
            <a:off x="457200" y="2058095"/>
            <a:ext cx="8229600" cy="4068068"/>
          </a:xfrm>
          <a:prstGeom prst="rect">
            <a:avLst/>
          </a:prstGeom>
          <a:noFill/>
          <a:ln>
            <a:noFill/>
          </a:ln>
        </p:spPr>
        <p:txBody>
          <a:bodyPr anchorCtr="0" anchor="t" bIns="45700" lIns="91425" rIns="91425" wrap="square" tIns="45700">
            <a:noAutofit/>
          </a:bodyPr>
          <a:lstStyle/>
          <a:p>
            <a:pPr indent="-285750" lvl="1" marL="742950" marR="0" rtl="0" algn="l">
              <a:spcBef>
                <a:spcPts val="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Reports were delivered following testing, which included:</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Test Plan</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Test Cases</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Test Scripts</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Defect/Enhancement Logs/Test Reports</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Test Summary Reports</a:t>
            </a:r>
          </a:p>
          <a:p>
            <a:pPr indent="-285750" lvl="1" marL="742950" marR="0" rtl="0" algn="l">
              <a:spcBef>
                <a:spcPts val="14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The method and type of delivery consisted of:</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Electronic Document</a:t>
            </a:r>
          </a:p>
          <a:p>
            <a:pPr indent="-228600" lvl="2" marL="1143000" marR="0" rtl="0" algn="l">
              <a:spcBef>
                <a:spcPts val="1440"/>
              </a:spcBef>
              <a:spcAft>
                <a:spcPts val="0"/>
              </a:spcAft>
              <a:buClr>
                <a:schemeClr val="lt1"/>
              </a:buClr>
              <a:buSzPts val="1200"/>
              <a:buFont typeface="Century Gothic"/>
              <a:buChar char="–"/>
            </a:pPr>
            <a:r>
              <a:rPr b="0" i="0" lang="en-US" sz="1200" u="none" cap="none" strike="noStrike">
                <a:solidFill>
                  <a:schemeClr val="lt1"/>
                </a:solidFill>
                <a:latin typeface="Century Gothic"/>
                <a:ea typeface="Century Gothic"/>
                <a:cs typeface="Century Gothic"/>
                <a:sym typeface="Century Gothic"/>
              </a:rPr>
              <a:t>Delivered: Milestone 4 – December 3, 2017</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a:t>
            </a:r>
            <a:r>
              <a:rPr lang="en-US" sz="2400">
                <a:solidFill>
                  <a:srgbClr val="7F7F7F"/>
                </a:solidFill>
              </a:rPr>
              <a:t>Results Summary</a:t>
            </a:r>
          </a:p>
        </p:txBody>
      </p:sp>
      <p:sp>
        <p:nvSpPr>
          <p:cNvPr id="396" name="Shape 396"/>
          <p:cNvSpPr txBox="1"/>
          <p:nvPr>
            <p:ph idx="1" type="body"/>
          </p:nvPr>
        </p:nvSpPr>
        <p:spPr>
          <a:xfrm>
            <a:off x="457200" y="2058095"/>
            <a:ext cx="8229600" cy="40680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rPr lang="en-US" sz="1200">
                <a:solidFill>
                  <a:schemeClr val="lt1"/>
                </a:solidFill>
              </a:rPr>
              <a:t>Testing was conducted the week of 11/26/17 before milestone 4 (12/3) in accordance with the NASA Path Test Plan. Testing was conducted with the following desktop browsers with the application run locally downloaded from </a:t>
            </a:r>
            <a:r>
              <a:rPr b="1" lang="en-US" sz="1200">
                <a:solidFill>
                  <a:schemeClr val="lt1"/>
                </a:solidFill>
                <a:hlinkClick r:id="rId3"/>
              </a:rPr>
              <a:t>https://lovetostrike.github.io/nasa-path-finder/demo.html</a:t>
            </a:r>
            <a:r>
              <a:rPr b="1" lang="en-US" sz="1200">
                <a:solidFill>
                  <a:schemeClr val="lt1"/>
                </a:solidFill>
              </a:rPr>
              <a:t> </a:t>
            </a:r>
            <a:br>
              <a:rPr b="1" lang="en-US" sz="1200">
                <a:solidFill>
                  <a:schemeClr val="lt1"/>
                </a:solidFill>
              </a:rPr>
            </a:b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PC Chrome</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PC Firefox</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PC IE11</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MAC Chrome</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MAC Firefox</a:t>
            </a:r>
          </a:p>
          <a:p>
            <a:pPr indent="0" lvl="0" marL="0" marR="0" rtl="0" algn="l">
              <a:lnSpc>
                <a:spcPct val="100000"/>
              </a:lnSpc>
              <a:spcBef>
                <a:spcPts val="0"/>
              </a:spcBef>
              <a:spcAft>
                <a:spcPts val="0"/>
              </a:spcAft>
              <a:buNone/>
            </a:pPr>
            <a:br>
              <a:rPr lang="en-US" sz="1200">
                <a:solidFill>
                  <a:schemeClr val="lt1"/>
                </a:solidFill>
              </a:rPr>
            </a:br>
            <a:r>
              <a:rPr lang="en-US" sz="1200">
                <a:solidFill>
                  <a:schemeClr val="lt1"/>
                </a:solidFill>
              </a:rPr>
              <a:t>Testing was conducted from the perspective of each target user: User #1 is an Astronaut and considered a favored user; User #2 is an Astronaut Trainer; and User #3 is a Spacewalk Procedure Writer. The DOUG application was not covered in testing.</a:t>
            </a:r>
            <a:br>
              <a:rPr lang="en-US" sz="1200">
                <a:solidFill>
                  <a:schemeClr val="lt1"/>
                </a:solidFill>
              </a:rPr>
            </a:br>
          </a:p>
          <a:p>
            <a:pPr indent="0" lvl="0" marL="0" marR="0" rtl="0" algn="l">
              <a:lnSpc>
                <a:spcPct val="100000"/>
              </a:lnSpc>
              <a:spcBef>
                <a:spcPts val="0"/>
              </a:spcBef>
              <a:spcAft>
                <a:spcPts val="0"/>
              </a:spcAft>
              <a:buNone/>
            </a:pPr>
            <a:r>
              <a:t/>
            </a:r>
            <a:endParaRPr sz="1200">
              <a:solidFill>
                <a:schemeClr val="lt1"/>
              </a:solidFill>
            </a:endParaRPr>
          </a:p>
        </p:txBody>
      </p:sp>
      <p:pic>
        <p:nvPicPr>
          <p:cNvPr id="397" name="Shape 397"/>
          <p:cNvPicPr preferRelativeResize="0"/>
          <p:nvPr/>
        </p:nvPicPr>
        <p:blipFill rotWithShape="1">
          <a:blip r:embed="rId4">
            <a:alphaModFix/>
          </a:blip>
          <a:srcRect b="0" l="1996" r="1996" t="0"/>
          <a:stretch/>
        </p:blipFill>
        <p:spPr>
          <a:xfrm>
            <a:off x="1475875" y="4830700"/>
            <a:ext cx="6067425" cy="129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a:t>
            </a:r>
            <a:r>
              <a:rPr lang="en-US" sz="2400">
                <a:solidFill>
                  <a:srgbClr val="7F7F7F"/>
                </a:solidFill>
              </a:rPr>
              <a:t>Results - Defects and Enhancements</a:t>
            </a:r>
          </a:p>
        </p:txBody>
      </p:sp>
      <p:sp>
        <p:nvSpPr>
          <p:cNvPr id="404" name="Shape 404"/>
          <p:cNvSpPr txBox="1"/>
          <p:nvPr>
            <p:ph idx="1" type="body"/>
          </p:nvPr>
        </p:nvSpPr>
        <p:spPr>
          <a:xfrm>
            <a:off x="457200" y="1791376"/>
            <a:ext cx="8229600" cy="39870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sz="1200">
              <a:solidFill>
                <a:schemeClr val="lt1"/>
              </a:solidFill>
            </a:endParaRPr>
          </a:p>
          <a:p>
            <a:pPr indent="0" lvl="0" marL="0" marR="0" rtl="0" algn="l">
              <a:lnSpc>
                <a:spcPct val="100000"/>
              </a:lnSpc>
              <a:spcBef>
                <a:spcPts val="0"/>
              </a:spcBef>
              <a:spcAft>
                <a:spcPts val="0"/>
              </a:spcAft>
              <a:buNone/>
            </a:pPr>
            <a:r>
              <a:t/>
            </a:r>
            <a:endParaRPr sz="1200">
              <a:solidFill>
                <a:schemeClr val="lt1"/>
              </a:solidFill>
            </a:endParaRPr>
          </a:p>
          <a:p>
            <a:pPr indent="0" lvl="0" marL="0" marR="0" rtl="0" algn="l">
              <a:lnSpc>
                <a:spcPct val="100000"/>
              </a:lnSpc>
              <a:spcBef>
                <a:spcPts val="0"/>
              </a:spcBef>
              <a:spcAft>
                <a:spcPts val="0"/>
              </a:spcAft>
              <a:buNone/>
            </a:pPr>
            <a:r>
              <a:rPr lang="en-US" sz="1200">
                <a:solidFill>
                  <a:schemeClr val="lt1"/>
                </a:solidFill>
              </a:rPr>
              <a:t>The following defects and possible enhancements were documented from the test cases:</a:t>
            </a:r>
          </a:p>
          <a:p>
            <a:pPr indent="0" lvl="0" marL="0" marR="0" rtl="0" algn="l">
              <a:lnSpc>
                <a:spcPct val="100000"/>
              </a:lnSpc>
              <a:spcBef>
                <a:spcPts val="0"/>
              </a:spcBef>
              <a:spcAft>
                <a:spcPts val="0"/>
              </a:spcAft>
              <a:buNone/>
            </a:pPr>
            <a:r>
              <a:t/>
            </a:r>
            <a:endParaRPr sz="1200">
              <a:solidFill>
                <a:schemeClr val="lt1"/>
              </a:solidFill>
            </a:endParaRPr>
          </a:p>
          <a:p>
            <a:pPr indent="-304800" lvl="0" marL="457200" rtl="0">
              <a:spcBef>
                <a:spcPts val="0"/>
              </a:spcBef>
              <a:spcAft>
                <a:spcPts val="0"/>
              </a:spcAft>
              <a:buClr>
                <a:schemeClr val="lt1"/>
              </a:buClr>
              <a:buSzPts val="1200"/>
              <a:buChar char="•"/>
            </a:pPr>
            <a:r>
              <a:rPr lang="en-US" sz="1200">
                <a:solidFill>
                  <a:schemeClr val="lt1"/>
                </a:solidFill>
              </a:rPr>
              <a:t>Major. The Wingspan/arm reach slider had no effect on the path calculation.</a:t>
            </a:r>
          </a:p>
          <a:p>
            <a:pPr indent="-304800" lvl="0" marL="457200" rtl="0">
              <a:spcBef>
                <a:spcPts val="0"/>
              </a:spcBef>
              <a:spcAft>
                <a:spcPts val="0"/>
              </a:spcAft>
              <a:buClr>
                <a:schemeClr val="lt1"/>
              </a:buClr>
              <a:buSzPts val="1200"/>
              <a:buChar char="•"/>
            </a:pPr>
            <a:r>
              <a:rPr lang="en-US" sz="1200">
                <a:solidFill>
                  <a:schemeClr val="lt1"/>
                </a:solidFill>
              </a:rPr>
              <a:t>Major. It was not possible to select decimal Wingspan values.</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Upload files prompt accepts drag/drop file uploads as well as click to upload. However adding an upload button or click to upload instruction may be clearer.</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It was possible to select the same handrail as both the start and end.</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As an enhancement, allow options for replacing handrails or updating them on upload in addition to adding them.</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As an enhancement, update algorithm to automatically avoid “Keep Out Zone” around hazards without requiring manual inspection and alternate path selection.</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IE11 performance on initial load lags well behind other browsers (16 seconds versus 2-3 seconds).</a:t>
            </a:r>
          </a:p>
          <a:p>
            <a:pPr indent="-304800" lvl="0" marL="457200" marR="0" rtl="0" algn="l">
              <a:lnSpc>
                <a:spcPct val="100000"/>
              </a:lnSpc>
              <a:spcBef>
                <a:spcPts val="0"/>
              </a:spcBef>
              <a:spcAft>
                <a:spcPts val="0"/>
              </a:spcAft>
              <a:buClr>
                <a:schemeClr val="lt1"/>
              </a:buClr>
              <a:buSzPts val="1200"/>
              <a:buChar char="•"/>
            </a:pPr>
            <a:r>
              <a:rPr lang="en-US" sz="1200">
                <a:solidFill>
                  <a:schemeClr val="lt1"/>
                </a:solidFill>
              </a:rPr>
              <a:t>Minor. Since GitHub does not support running Java applications, the full backend application will only run on the local environment. On the GitHub link, the calculated path is loaded with sample data.</a:t>
            </a:r>
            <a:br>
              <a:rPr lang="en-US" sz="1200">
                <a:solidFill>
                  <a:schemeClr val="lt1"/>
                </a:solidFill>
              </a:rPr>
            </a:br>
          </a:p>
          <a:p>
            <a:pPr indent="0" lvl="0" marL="0" marR="0" rtl="0" algn="l">
              <a:lnSpc>
                <a:spcPct val="100000"/>
              </a:lnSpc>
              <a:spcBef>
                <a:spcPts val="0"/>
              </a:spcBef>
              <a:spcAft>
                <a:spcPts val="0"/>
              </a:spcAft>
              <a:buNone/>
            </a:pPr>
            <a:r>
              <a:t/>
            </a:r>
            <a:endParaRPr sz="12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Test Plan &amp; Deployment</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Test </a:t>
            </a:r>
            <a:r>
              <a:rPr lang="en-US" sz="2400">
                <a:solidFill>
                  <a:srgbClr val="7F7F7F"/>
                </a:solidFill>
              </a:rPr>
              <a:t>Results - Performance testing</a:t>
            </a:r>
          </a:p>
        </p:txBody>
      </p:sp>
      <p:sp>
        <p:nvSpPr>
          <p:cNvPr id="411" name="Shape 411"/>
          <p:cNvSpPr txBox="1"/>
          <p:nvPr>
            <p:ph idx="1" type="body"/>
          </p:nvPr>
        </p:nvSpPr>
        <p:spPr>
          <a:xfrm>
            <a:off x="457200" y="2058096"/>
            <a:ext cx="8229600" cy="981000"/>
          </a:xfrm>
          <a:prstGeom prst="rect">
            <a:avLst/>
          </a:prstGeom>
          <a:noFill/>
          <a:ln>
            <a:noFill/>
          </a:ln>
        </p:spPr>
        <p:txBody>
          <a:bodyPr anchorCtr="0" anchor="t" bIns="45700" lIns="91425" rIns="91425" wrap="square" tIns="45700">
            <a:noAutofit/>
          </a:bodyPr>
          <a:lstStyle/>
          <a:p>
            <a:pPr indent="0" lvl="0" marL="0" rtl="0">
              <a:spcBef>
                <a:spcPts val="0"/>
              </a:spcBef>
              <a:buNone/>
            </a:pPr>
            <a:r>
              <a:rPr lang="en-US" sz="1200">
                <a:solidFill>
                  <a:schemeClr val="lt1"/>
                </a:solidFill>
              </a:rPr>
              <a:t>In terms of overall performance the application takes the longest on initial load. This seems to be due to the large stl and str files being loaded into the DOM (over 42MB). Once the application was loaded and all stl, str files were cached, all additional interactions such as calculating paths were performed instantaneously. This issue should be lessened when running the application locally instead of on a remote server. The average initial load times for each browser (in seconds) on a high-speed fiber broadband connection (100 Mbps) is below:</a:t>
            </a:r>
            <a:br>
              <a:rPr lang="en-US" sz="1200">
                <a:solidFill>
                  <a:schemeClr val="lt1"/>
                </a:solidFill>
              </a:rPr>
            </a:br>
          </a:p>
          <a:p>
            <a:pPr indent="0" lvl="0" marL="0" marR="0" rtl="0" algn="l">
              <a:lnSpc>
                <a:spcPct val="100000"/>
              </a:lnSpc>
              <a:spcBef>
                <a:spcPts val="0"/>
              </a:spcBef>
              <a:spcAft>
                <a:spcPts val="0"/>
              </a:spcAft>
              <a:buNone/>
            </a:pPr>
            <a:r>
              <a:t/>
            </a:r>
            <a:endParaRPr sz="1200">
              <a:solidFill>
                <a:schemeClr val="lt1"/>
              </a:solidFill>
            </a:endParaRPr>
          </a:p>
        </p:txBody>
      </p:sp>
      <p:pic>
        <p:nvPicPr>
          <p:cNvPr id="412" name="Shape 412"/>
          <p:cNvPicPr preferRelativeResize="0"/>
          <p:nvPr/>
        </p:nvPicPr>
        <p:blipFill>
          <a:blip r:embed="rId3">
            <a:alphaModFix/>
          </a:blip>
          <a:stretch>
            <a:fillRect/>
          </a:stretch>
        </p:blipFill>
        <p:spPr>
          <a:xfrm>
            <a:off x="1509700" y="3246588"/>
            <a:ext cx="6124575" cy="2276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17" name="Shape 417"/>
        <p:cNvGrpSpPr/>
        <p:nvPr/>
      </p:nvGrpSpPr>
      <p:grpSpPr>
        <a:xfrm>
          <a:off x="0" y="0"/>
          <a:ext cx="0" cy="0"/>
          <a:chOff x="0" y="0"/>
          <a:chExt cx="0" cy="0"/>
        </a:xfrm>
      </p:grpSpPr>
      <p:sp>
        <p:nvSpPr>
          <p:cNvPr id="418" name="Shape 418"/>
          <p:cNvSpPr txBox="1"/>
          <p:nvPr>
            <p:ph type="title"/>
          </p:nvPr>
        </p:nvSpPr>
        <p:spPr>
          <a:xfrm>
            <a:off x="722313" y="5057379"/>
            <a:ext cx="7772400" cy="1362075"/>
          </a:xfrm>
          <a:prstGeom prst="rect">
            <a:avLst/>
          </a:prstGeom>
          <a:noFill/>
          <a:ln>
            <a:noFill/>
          </a:ln>
        </p:spPr>
        <p:txBody>
          <a:bodyPr anchorCtr="0" anchor="t" bIns="45700" lIns="91425" rIns="91425" wrap="square" tIns="45700">
            <a:noAutofit/>
          </a:bodyPr>
          <a:lstStyle/>
          <a:p>
            <a:pPr indent="-177800" lvl="0" marL="0" marR="0" rtl="0" algn="l">
              <a:spcBef>
                <a:spcPts val="0"/>
              </a:spcBef>
              <a:buClr>
                <a:srgbClr val="558ED5"/>
              </a:buClr>
              <a:buSzPts val="2800"/>
              <a:buFont typeface="Century Gothic"/>
              <a:buNone/>
            </a:pPr>
            <a:r>
              <a:rPr b="1" i="0" lang="en-US" sz="2800" u="none" cap="none" strike="noStrike">
                <a:solidFill>
                  <a:srgbClr val="558ED5"/>
                </a:solidFill>
                <a:latin typeface="Century Gothic"/>
                <a:ea typeface="Century Gothic"/>
                <a:cs typeface="Century Gothic"/>
                <a:sym typeface="Century Gothic"/>
              </a:rPr>
              <a:t>MAINTENANCE &amp; DOCUMENTATION PLAN</a:t>
            </a:r>
            <a:br>
              <a:rPr b="1" i="0" lang="en-US" sz="4400" u="none" cap="none" strike="noStrike">
                <a:solidFill>
                  <a:schemeClr val="lt1"/>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pic>
        <p:nvPicPr>
          <p:cNvPr id="419" name="Shape 419"/>
          <p:cNvPicPr preferRelativeResize="0"/>
          <p:nvPr/>
        </p:nvPicPr>
        <p:blipFill rotWithShape="1">
          <a:blip r:embed="rId4">
            <a:alphaModFix/>
          </a:blip>
          <a:srcRect b="0" l="0" r="0" t="0"/>
          <a:stretch/>
        </p:blipFill>
        <p:spPr>
          <a:xfrm>
            <a:off x="2015978" y="1791465"/>
            <a:ext cx="5092738" cy="28658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Maintenance &amp; Documentation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Strategy</a:t>
            </a:r>
          </a:p>
        </p:txBody>
      </p:sp>
      <p:sp>
        <p:nvSpPr>
          <p:cNvPr id="426" name="Shape 426"/>
          <p:cNvSpPr txBox="1"/>
          <p:nvPr>
            <p:ph idx="1" type="body"/>
          </p:nvPr>
        </p:nvSpPr>
        <p:spPr>
          <a:xfrm>
            <a:off x="457200" y="1928306"/>
            <a:ext cx="8229600" cy="4197857"/>
          </a:xfrm>
          <a:prstGeom prst="rect">
            <a:avLst/>
          </a:prstGeom>
          <a:noFill/>
          <a:ln>
            <a:noFill/>
          </a:ln>
        </p:spPr>
        <p:txBody>
          <a:bodyPr anchorCtr="0" anchor="t" bIns="45700" lIns="91425" rIns="91425" wrap="square" tIns="45700">
            <a:noAutofit/>
          </a:bodyPr>
          <a:lstStyle/>
          <a:p>
            <a:pPr indent="-342900" lvl="0" marL="342900" marR="0" rtl="0" algn="l">
              <a:lnSpc>
                <a:spcPct val="150000"/>
              </a:lnSpc>
              <a:spcBef>
                <a:spcPts val="0"/>
              </a:spcBef>
              <a:spcAft>
                <a:spcPts val="0"/>
              </a:spcAft>
              <a:buClr>
                <a:srgbClr val="558ED5"/>
              </a:buClr>
              <a:buSzPts val="1800"/>
              <a:buFont typeface="Arial"/>
              <a:buChar char="•"/>
            </a:pPr>
            <a:r>
              <a:rPr b="0" i="0" lang="en-US" sz="1800" u="none" cap="none" strike="noStrike">
                <a:solidFill>
                  <a:srgbClr val="558ED5"/>
                </a:solidFill>
                <a:latin typeface="Century Gothic"/>
                <a:ea typeface="Century Gothic"/>
                <a:cs typeface="Century Gothic"/>
                <a:sym typeface="Century Gothic"/>
              </a:rPr>
              <a:t>For continued development and maintenance</a:t>
            </a:r>
          </a:p>
          <a:p>
            <a:pPr indent="-285750" lvl="1" marL="742950" marR="0" rtl="0" algn="l">
              <a:lnSpc>
                <a:spcPct val="150000"/>
              </a:lnSpc>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Software will be housed on GitHub Distributed Version Control System</a:t>
            </a:r>
          </a:p>
          <a:p>
            <a:pPr indent="-285750" lvl="1" marL="742950" marR="0" rtl="0" algn="l">
              <a:lnSpc>
                <a:spcPct val="150000"/>
              </a:lnSpc>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Software will be Public</a:t>
            </a:r>
          </a:p>
          <a:p>
            <a:pPr indent="-285750" lvl="1" marL="742950" marR="0" rtl="0" algn="l">
              <a:lnSpc>
                <a:spcPct val="150000"/>
              </a:lnSpc>
              <a:spcBef>
                <a:spcPts val="280"/>
              </a:spcBef>
              <a:spcAft>
                <a:spcPts val="0"/>
              </a:spcAft>
              <a:buClr>
                <a:srgbClr val="FFFFFF"/>
              </a:buClr>
              <a:buSzPts val="1400"/>
              <a:buFont typeface="Arial"/>
              <a:buChar char="•"/>
            </a:pPr>
            <a:r>
              <a:rPr b="0" i="0" lang="en-US" sz="1400" u="none" cap="none" strike="noStrike">
                <a:solidFill>
                  <a:srgbClr val="FFFFFF"/>
                </a:solidFill>
                <a:latin typeface="Century Gothic"/>
                <a:ea typeface="Century Gothic"/>
                <a:cs typeface="Century Gothic"/>
                <a:sym typeface="Century Gothic"/>
              </a:rPr>
              <a:t>Software will  be released under free and open source license</a:t>
            </a:r>
          </a:p>
          <a:p>
            <a:pPr indent="-342900" lvl="0" marL="342900" marR="0" rtl="0" algn="l">
              <a:lnSpc>
                <a:spcPct val="150000"/>
              </a:lnSpc>
              <a:spcBef>
                <a:spcPts val="360"/>
              </a:spcBef>
              <a:spcAft>
                <a:spcPts val="0"/>
              </a:spcAft>
              <a:buClr>
                <a:srgbClr val="558ED5"/>
              </a:buClr>
              <a:buSzPts val="1800"/>
              <a:buFont typeface="Arial"/>
              <a:buChar char="•"/>
            </a:pPr>
            <a:r>
              <a:rPr b="0" i="0" lang="en-US" sz="1800" u="none" cap="none" strike="noStrike">
                <a:solidFill>
                  <a:srgbClr val="558ED5"/>
                </a:solidFill>
                <a:latin typeface="Century Gothic"/>
                <a:ea typeface="Century Gothic"/>
                <a:cs typeface="Century Gothic"/>
                <a:sym typeface="Century Gothic"/>
              </a:rPr>
              <a:t>Documentation</a:t>
            </a:r>
          </a:p>
          <a:p>
            <a:pPr indent="-285750" lvl="1" marL="742950" marR="0" rtl="0" algn="l">
              <a:lnSpc>
                <a:spcPct val="150000"/>
              </a:lnSpc>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README file</a:t>
            </a:r>
          </a:p>
          <a:p>
            <a:pPr indent="-285750" lvl="1" marL="742950" marR="0" rtl="0" algn="l">
              <a:lnSpc>
                <a:spcPct val="150000"/>
              </a:lnSpc>
              <a:spcBef>
                <a:spcPts val="280"/>
              </a:spcBef>
              <a:buClr>
                <a:schemeClr val="dk1"/>
              </a:buClr>
              <a:buSzPts val="1400"/>
              <a:buFont typeface="Noto Sans Symbols"/>
              <a:buNone/>
            </a:pPr>
            <a:r>
              <a:t/>
            </a:r>
            <a:endParaRPr b="0" i="0" sz="14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31" name="Shape 431"/>
        <p:cNvGrpSpPr/>
        <p:nvPr/>
      </p:nvGrpSpPr>
      <p:grpSpPr>
        <a:xfrm>
          <a:off x="0" y="0"/>
          <a:ext cx="0" cy="0"/>
          <a:chOff x="0" y="0"/>
          <a:chExt cx="0" cy="0"/>
        </a:xfrm>
      </p:grpSpPr>
      <p:pic>
        <p:nvPicPr>
          <p:cNvPr id="432" name="Shape 432"/>
          <p:cNvPicPr preferRelativeResize="0"/>
          <p:nvPr/>
        </p:nvPicPr>
        <p:blipFill rotWithShape="1">
          <a:blip r:embed="rId4">
            <a:alphaModFix amt="49000"/>
          </a:blip>
          <a:srcRect b="0" l="0" r="0" t="35643"/>
          <a:stretch/>
        </p:blipFill>
        <p:spPr>
          <a:xfrm flipH="1" rot="10800000">
            <a:off x="0" y="0"/>
            <a:ext cx="9163304" cy="3320143"/>
          </a:xfrm>
          <a:prstGeom prst="rect">
            <a:avLst/>
          </a:prstGeom>
          <a:noFill/>
          <a:ln>
            <a:noFill/>
          </a:ln>
        </p:spPr>
      </p:pic>
      <p:sp>
        <p:nvSpPr>
          <p:cNvPr id="433" name="Shape 433"/>
          <p:cNvSpPr txBox="1"/>
          <p:nvPr>
            <p:ph type="title"/>
          </p:nvPr>
        </p:nvSpPr>
        <p:spPr>
          <a:xfrm>
            <a:off x="722313" y="5158938"/>
            <a:ext cx="7772400" cy="1362075"/>
          </a:xfrm>
          <a:prstGeom prst="rect">
            <a:avLst/>
          </a:prstGeom>
          <a:noFill/>
          <a:ln>
            <a:noFill/>
          </a:ln>
        </p:spPr>
        <p:txBody>
          <a:bodyPr anchorCtr="0" anchor="t" bIns="45700" lIns="91425" rIns="91425" wrap="square" tIns="45700">
            <a:noAutofit/>
          </a:bodyPr>
          <a:lstStyle/>
          <a:p>
            <a:pPr indent="-177800" lvl="0" marL="0" marR="0" rtl="0" algn="l">
              <a:spcBef>
                <a:spcPts val="0"/>
              </a:spcBef>
              <a:buClr>
                <a:srgbClr val="558ED5"/>
              </a:buClr>
              <a:buSzPts val="2800"/>
              <a:buFont typeface="Century Gothic"/>
              <a:buNone/>
            </a:pPr>
            <a:r>
              <a:rPr b="1" i="0" lang="en-US" sz="2800" u="none" cap="none" strike="noStrike">
                <a:solidFill>
                  <a:srgbClr val="558ED5"/>
                </a:solidFill>
                <a:latin typeface="Century Gothic"/>
                <a:ea typeface="Century Gothic"/>
                <a:cs typeface="Century Gothic"/>
                <a:sym typeface="Century Gothic"/>
              </a:rPr>
              <a:t>SUMMARY</a:t>
            </a:r>
            <a:br>
              <a:rPr b="1" i="0" lang="en-US" sz="4400" u="none" cap="none" strike="noStrike">
                <a:solidFill>
                  <a:schemeClr val="lt1"/>
                </a:solidFill>
                <a:latin typeface="Century Gothic"/>
                <a:ea typeface="Century Gothic"/>
                <a:cs typeface="Century Gothic"/>
                <a:sym typeface="Century Gothic"/>
              </a:rPr>
            </a:br>
            <a:r>
              <a:rPr b="1" i="0" lang="en-US" sz="2000" u="none" cap="none" strike="noStrike">
                <a:solidFill>
                  <a:srgbClr val="7F7F7F"/>
                </a:solidFill>
                <a:latin typeface="Century Gothic"/>
                <a:ea typeface="Century Gothic"/>
                <a:cs typeface="Century Gothic"/>
                <a:sym typeface="Century Gothic"/>
              </a:rPr>
              <a:t>NASA PATH</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Project Summary</a:t>
            </a:r>
          </a:p>
        </p:txBody>
      </p:sp>
      <p:sp>
        <p:nvSpPr>
          <p:cNvPr id="439" name="Shape 439"/>
          <p:cNvSpPr txBox="1"/>
          <p:nvPr>
            <p:ph idx="1" type="body"/>
          </p:nvPr>
        </p:nvSpPr>
        <p:spPr>
          <a:xfrm>
            <a:off x="457200" y="1565969"/>
            <a:ext cx="8229600" cy="4960603"/>
          </a:xfrm>
          <a:prstGeom prst="rect">
            <a:avLst/>
          </a:prstGeom>
          <a:noFill/>
          <a:ln>
            <a:noFill/>
          </a:ln>
        </p:spPr>
        <p:txBody>
          <a:bodyPr anchorCtr="0" anchor="t" bIns="45700" lIns="91425" rIns="91425" wrap="square" tIns="45700">
            <a:noAutofit/>
          </a:bodyPr>
          <a:lstStyle/>
          <a:p>
            <a:pPr indent="-69850" lvl="0" marL="0" marR="0" rtl="0" algn="l">
              <a:spcBef>
                <a:spcPts val="0"/>
              </a:spcBef>
              <a:spcAft>
                <a:spcPts val="0"/>
              </a:spcAft>
              <a:buClr>
                <a:srgbClr val="538CD5"/>
              </a:buClr>
              <a:buSzPts val="1100"/>
              <a:buFont typeface="Arial"/>
              <a:buNone/>
            </a:pPr>
            <a:r>
              <a:rPr b="0" i="0" lang="en-US" sz="1100" u="none" cap="none" strike="noStrike">
                <a:solidFill>
                  <a:srgbClr val="538CD5"/>
                </a:solidFill>
                <a:latin typeface="Century Gothic"/>
                <a:ea typeface="Century Gothic"/>
                <a:cs typeface="Century Gothic"/>
                <a:sym typeface="Century Gothic"/>
              </a:rPr>
              <a:t>Milestones</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1: Delivered on </a:t>
            </a:r>
            <a:r>
              <a:rPr b="0" i="1" lang="en-US" sz="1100" u="none" cap="none" strike="noStrike">
                <a:solidFill>
                  <a:srgbClr val="FFFFFF"/>
                </a:solidFill>
                <a:latin typeface="Century Gothic"/>
                <a:ea typeface="Century Gothic"/>
                <a:cs typeface="Century Gothic"/>
                <a:sym typeface="Century Gothic"/>
              </a:rPr>
              <a:t>October 1, 2017</a:t>
            </a:r>
            <a:r>
              <a:rPr b="0" i="0" lang="en-US" sz="1100" u="none" cap="none" strike="noStrike">
                <a:solidFill>
                  <a:srgbClr val="FFFFFF"/>
                </a:solidFill>
                <a:latin typeface="Century Gothic"/>
                <a:ea typeface="Century Gothic"/>
                <a:cs typeface="Century Gothic"/>
                <a:sym typeface="Century Gothic"/>
              </a:rPr>
              <a:t> – Project Plan &amp; PowerPoint Presentation</a:t>
            </a:r>
          </a:p>
          <a:p>
            <a:pPr indent="-69850" lvl="0" marL="0" marR="0" rtl="0" algn="l">
              <a:spcBef>
                <a:spcPts val="60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2: Delivered on </a:t>
            </a:r>
            <a:r>
              <a:rPr b="0" i="1" lang="en-US" sz="1100" u="none" cap="none" strike="noStrike">
                <a:solidFill>
                  <a:srgbClr val="FFFFFF"/>
                </a:solidFill>
                <a:latin typeface="Century Gothic"/>
                <a:ea typeface="Century Gothic"/>
                <a:cs typeface="Century Gothic"/>
                <a:sym typeface="Century Gothic"/>
              </a:rPr>
              <a:t>October 22, 2017 – </a:t>
            </a:r>
            <a:r>
              <a:rPr b="0" i="0" lang="en-US" sz="1100" u="none" cap="none" strike="noStrike">
                <a:solidFill>
                  <a:srgbClr val="FFFFFF"/>
                </a:solidFill>
                <a:latin typeface="Century Gothic"/>
                <a:ea typeface="Century Gothic"/>
                <a:cs typeface="Century Gothic"/>
                <a:sym typeface="Century Gothic"/>
              </a:rPr>
              <a:t>Software Requirements Specification, Test Plan, &amp; Pseudocode</a:t>
            </a:r>
          </a:p>
          <a:p>
            <a:pPr indent="-69850" lvl="0" marL="0" marR="0" rtl="0" algn="l">
              <a:spcBef>
                <a:spcPts val="60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3 : Delivered on </a:t>
            </a:r>
            <a:r>
              <a:rPr b="0" i="1" lang="en-US" sz="1100" u="none" cap="none" strike="noStrike">
                <a:solidFill>
                  <a:srgbClr val="FFFFFF"/>
                </a:solidFill>
                <a:latin typeface="Century Gothic"/>
                <a:ea typeface="Century Gothic"/>
                <a:cs typeface="Century Gothic"/>
                <a:sym typeface="Century Gothic"/>
              </a:rPr>
              <a:t>November 12, 2017 – </a:t>
            </a:r>
            <a:r>
              <a:rPr b="0" i="0" lang="en-US" sz="1100" u="none" cap="none" strike="noStrike">
                <a:solidFill>
                  <a:srgbClr val="FFFFFF"/>
                </a:solidFill>
                <a:latin typeface="Century Gothic"/>
                <a:ea typeface="Century Gothic"/>
                <a:cs typeface="Century Gothic"/>
                <a:sym typeface="Century Gothic"/>
              </a:rPr>
              <a:t>Prototype (Demo) &amp; Testing</a:t>
            </a:r>
          </a:p>
          <a:p>
            <a:pPr indent="-69850" lvl="0" marL="0" marR="0" rtl="0" algn="l">
              <a:spcBef>
                <a:spcPts val="60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4: Delivered on </a:t>
            </a:r>
            <a:r>
              <a:rPr b="0" i="1" lang="en-US" sz="1100" u="none" cap="none" strike="noStrike">
                <a:solidFill>
                  <a:srgbClr val="FFFFFF"/>
                </a:solidFill>
                <a:latin typeface="Century Gothic"/>
                <a:ea typeface="Century Gothic"/>
                <a:cs typeface="Century Gothic"/>
                <a:sym typeface="Century Gothic"/>
              </a:rPr>
              <a:t>December 3, 2017 – </a:t>
            </a:r>
            <a:r>
              <a:rPr b="0" i="0" lang="en-US" sz="1100" u="none" cap="none" strike="noStrike">
                <a:solidFill>
                  <a:srgbClr val="FFFFFF"/>
                </a:solidFill>
                <a:latin typeface="Century Gothic"/>
                <a:ea typeface="Century Gothic"/>
                <a:cs typeface="Century Gothic"/>
                <a:sym typeface="Century Gothic"/>
              </a:rPr>
              <a:t>Regression, Quality Assurance, Signoff, PowerPoint Presentation, &amp; Final Application Delivery</a:t>
            </a:r>
          </a:p>
          <a:p>
            <a:pPr indent="-69850" lvl="0" marL="0" marR="0" rtl="0" algn="l">
              <a:spcBef>
                <a:spcPts val="600"/>
              </a:spcBef>
              <a:spcAft>
                <a:spcPts val="0"/>
              </a:spcAft>
              <a:buClr>
                <a:schemeClr val="dk1"/>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9850" lvl="0" marL="0" marR="0" rtl="0" algn="l">
              <a:spcBef>
                <a:spcPts val="600"/>
              </a:spcBef>
              <a:spcAft>
                <a:spcPts val="0"/>
              </a:spcAft>
              <a:buClr>
                <a:srgbClr val="538CD5"/>
              </a:buClr>
              <a:buSzPts val="1100"/>
              <a:buFont typeface="Arial"/>
              <a:buNone/>
            </a:pPr>
            <a:r>
              <a:rPr b="0" i="0" lang="en-US" sz="1100" u="none" cap="none" strike="noStrike">
                <a:solidFill>
                  <a:srgbClr val="538CD5"/>
                </a:solidFill>
                <a:latin typeface="Century Gothic"/>
                <a:ea typeface="Century Gothic"/>
                <a:cs typeface="Century Gothic"/>
                <a:sym typeface="Century Gothic"/>
              </a:rPr>
              <a:t>Project Methodology: Waterfall</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Preliminary Analysis – Team submits a preliminary plan with recommendations</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Requirements – Team defines the project objectives and analyzes end-user requirements</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Design – Team describes the desired features and operations in detail</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Implementation, Integration, Testing or Validation – Team implements the code</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Deployment – Team puts software into production and executes the software</a:t>
            </a:r>
          </a:p>
          <a:p>
            <a:pPr indent="-69850" lvl="0" marL="0" marR="0" rtl="0" algn="l">
              <a:spcBef>
                <a:spcPts val="60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Maintenance – Team modifies, improves, and moves software to different processing platforms</a:t>
            </a:r>
          </a:p>
          <a:p>
            <a:pPr indent="-69850" lvl="0" marL="0" marR="0" rtl="0" algn="l">
              <a:spcBef>
                <a:spcPts val="600"/>
              </a:spcBef>
              <a:spcAft>
                <a:spcPts val="0"/>
              </a:spcAft>
              <a:buClr>
                <a:schemeClr val="dk1"/>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9850" lvl="0" marL="0" marR="0" rtl="0" algn="l">
              <a:spcBef>
                <a:spcPts val="600"/>
              </a:spcBef>
              <a:spcAft>
                <a:spcPts val="0"/>
              </a:spcAft>
              <a:buClr>
                <a:srgbClr val="558ED5"/>
              </a:buClr>
              <a:buSzPts val="1100"/>
              <a:buFont typeface="Arial"/>
              <a:buNone/>
            </a:pPr>
            <a:r>
              <a:rPr b="0" i="0" lang="en-US" sz="1100" u="none" cap="none" strike="noStrike">
                <a:solidFill>
                  <a:srgbClr val="558ED5"/>
                </a:solidFill>
                <a:latin typeface="Century Gothic"/>
                <a:ea typeface="Century Gothic"/>
                <a:cs typeface="Century Gothic"/>
                <a:sym typeface="Century Gothic"/>
              </a:rPr>
              <a:t>Final software deliverables</a:t>
            </a:r>
          </a:p>
          <a:p>
            <a:pPr indent="-69850" lvl="0" marL="0" marR="0" rtl="0" algn="l">
              <a:lnSpc>
                <a:spcPct val="150000"/>
              </a:lnSpc>
              <a:spcBef>
                <a:spcPts val="22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GitHub Distributed Version Control System</a:t>
            </a:r>
          </a:p>
          <a:p>
            <a:pPr indent="-69850" lvl="0" marL="0" marR="0" rtl="0" algn="l">
              <a:lnSpc>
                <a:spcPct val="150000"/>
              </a:lnSpc>
              <a:spcBef>
                <a:spcPts val="22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Software should be Public</a:t>
            </a:r>
          </a:p>
          <a:p>
            <a:pPr indent="-69850" lvl="0" marL="0" marR="0" rtl="0" algn="l">
              <a:lnSpc>
                <a:spcPct val="150000"/>
              </a:lnSpc>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Software released under free and open source license</a:t>
            </a:r>
          </a:p>
          <a:p>
            <a:pPr indent="-69850" lvl="0" marL="0" marR="0" rtl="0" algn="l">
              <a:lnSpc>
                <a:spcPct val="150000"/>
              </a:lnSpc>
              <a:spcBef>
                <a:spcPts val="220"/>
              </a:spcBef>
              <a:buClr>
                <a:schemeClr val="dk1"/>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Planning Scope</a:t>
            </a:r>
          </a:p>
        </p:txBody>
      </p:sp>
      <p:sp>
        <p:nvSpPr>
          <p:cNvPr id="120" name="Shape 120"/>
          <p:cNvSpPr txBox="1"/>
          <p:nvPr>
            <p:ph idx="1" type="body"/>
          </p:nvPr>
        </p:nvSpPr>
        <p:spPr>
          <a:xfrm>
            <a:off x="457200" y="19050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To develop an algorithm that found the shortest exterior paths of the International Space Station (ISS) using a 3D model, similar to Google Maps with navigation, that included:</a:t>
            </a:r>
          </a:p>
          <a:p>
            <a:pPr indent="-88900" lvl="0" marL="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285750" lvl="1" marL="74295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Navigation mapping for the exterior of the ISS using handrails and structural beams that stated which…</a:t>
            </a:r>
          </a:p>
          <a:p>
            <a:pPr indent="-285750" lvl="1" marL="74295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228600" lvl="2" marL="114300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Path was the shortest distance</a:t>
            </a:r>
          </a:p>
          <a:p>
            <a:pPr indent="-228600" lvl="2" marL="114300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Path encountered the least hazards, and</a:t>
            </a:r>
          </a:p>
          <a:p>
            <a:pPr indent="-228600" lvl="2" marL="1143000" marR="0" rtl="0" algn="l">
              <a:spcBef>
                <a:spcPts val="240"/>
              </a:spcBef>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Path required longer arm reach</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Project Summary</a:t>
            </a:r>
            <a:br>
              <a:rPr b="0" i="0" lang="en-US" sz="3200" u="none" cap="none" strike="noStrike">
                <a:solidFill>
                  <a:srgbClr val="538CD5"/>
                </a:solidFill>
                <a:latin typeface="Century Gothic"/>
                <a:ea typeface="Century Gothic"/>
                <a:cs typeface="Century Gothic"/>
                <a:sym typeface="Century Gothic"/>
              </a:rPr>
            </a:br>
            <a:r>
              <a:rPr b="0" i="0" lang="en-US" sz="3200" u="none" cap="none" strike="noStrike">
                <a:solidFill>
                  <a:srgbClr val="7F7F7F"/>
                </a:solidFill>
                <a:latin typeface="Century Gothic"/>
                <a:ea typeface="Century Gothic"/>
                <a:cs typeface="Century Gothic"/>
                <a:sym typeface="Century Gothic"/>
              </a:rPr>
              <a:t>Continued</a:t>
            </a:r>
          </a:p>
        </p:txBody>
      </p:sp>
      <p:sp>
        <p:nvSpPr>
          <p:cNvPr id="445" name="Shape 445"/>
          <p:cNvSpPr txBox="1"/>
          <p:nvPr>
            <p:ph idx="1" type="body"/>
          </p:nvPr>
        </p:nvSpPr>
        <p:spPr>
          <a:xfrm>
            <a:off x="457200" y="1565969"/>
            <a:ext cx="8229600" cy="4960603"/>
          </a:xfrm>
          <a:prstGeom prst="rect">
            <a:avLst/>
          </a:prstGeom>
          <a:noFill/>
          <a:ln>
            <a:noFill/>
          </a:ln>
        </p:spPr>
        <p:txBody>
          <a:bodyPr anchorCtr="0" anchor="t" bIns="45700" lIns="91425" rIns="91425" wrap="square" tIns="45700">
            <a:noAutofit/>
          </a:bodyPr>
          <a:lstStyle/>
          <a:p>
            <a:pPr indent="-69850" lvl="0" marL="0" marR="0" rtl="0" algn="l">
              <a:lnSpc>
                <a:spcPct val="150000"/>
              </a:lnSpc>
              <a:spcBef>
                <a:spcPts val="0"/>
              </a:spcBef>
              <a:spcAft>
                <a:spcPts val="0"/>
              </a:spcAft>
              <a:buClr>
                <a:srgbClr val="558ED5"/>
              </a:buClr>
              <a:buSzPts val="1100"/>
              <a:buFont typeface="Arial"/>
              <a:buNone/>
            </a:pPr>
            <a:r>
              <a:rPr b="0" i="0" lang="en-US" sz="1100" u="none" cap="none" strike="noStrike">
                <a:solidFill>
                  <a:srgbClr val="558ED5"/>
                </a:solidFill>
                <a:latin typeface="Century Gothic"/>
                <a:ea typeface="Century Gothic"/>
                <a:cs typeface="Century Gothic"/>
                <a:sym typeface="Century Gothic"/>
              </a:rPr>
              <a:t>Overall Architecture</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Web-based Software – Used over the Internet (TCP/IP) with a web browser (Chrome, Firefox, IE)</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Client Side Scripting/Coding – JavaScript/Java &amp; Dijkstra Algorithm (Modified for 3D)</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Server Side Scripting/Coding – Docker Development Environment &amp; Git</a:t>
            </a:r>
          </a:p>
          <a:p>
            <a:pPr indent="-69850" lvl="0" marL="0" marR="0" rtl="0" algn="l">
              <a:spcBef>
                <a:spcPts val="220"/>
              </a:spcBef>
              <a:spcAft>
                <a:spcPts val="0"/>
              </a:spcAft>
              <a:buClr>
                <a:schemeClr val="dk1"/>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9850" lvl="0" marL="0" marR="0" rtl="0" algn="l">
              <a:spcBef>
                <a:spcPts val="220"/>
              </a:spcBef>
              <a:spcAft>
                <a:spcPts val="0"/>
              </a:spcAft>
              <a:buClr>
                <a:srgbClr val="538CD5"/>
              </a:buClr>
              <a:buSzPts val="1100"/>
              <a:buFont typeface="Arial"/>
              <a:buNone/>
            </a:pPr>
            <a:r>
              <a:rPr b="0" i="0" lang="en-US" sz="1100" u="none" cap="none" strike="noStrike">
                <a:solidFill>
                  <a:srgbClr val="538CD5"/>
                </a:solidFill>
                <a:latin typeface="Century Gothic"/>
                <a:ea typeface="Century Gothic"/>
                <a:cs typeface="Century Gothic"/>
                <a:sym typeface="Century Gothic"/>
              </a:rPr>
              <a:t>Testing</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Quality Assurance and Bug Testing, Multiple Browser Compatibility, Application Security, &amp; Performance - Load and Stress Testing</a:t>
            </a:r>
          </a:p>
          <a:p>
            <a:pPr indent="-69850" lvl="0" marL="0" marR="0" rtl="0" algn="l">
              <a:spcBef>
                <a:spcPts val="220"/>
              </a:spcBef>
              <a:spcAft>
                <a:spcPts val="0"/>
              </a:spcAft>
              <a:buClr>
                <a:schemeClr val="dk1"/>
              </a:buClr>
              <a:buSzPts val="1100"/>
              <a:buFont typeface="Arial"/>
              <a:buNone/>
            </a:pPr>
            <a:r>
              <a:t/>
            </a:r>
            <a:endParaRPr b="0" i="0" sz="1100" u="none" cap="none" strike="noStrike">
              <a:solidFill>
                <a:srgbClr val="FFFFFF"/>
              </a:solidFill>
              <a:latin typeface="Century Gothic"/>
              <a:ea typeface="Century Gothic"/>
              <a:cs typeface="Century Gothic"/>
              <a:sym typeface="Century Gothic"/>
            </a:endParaRPr>
          </a:p>
          <a:p>
            <a:pPr indent="-69850" lvl="0" marL="0" marR="0" rtl="0" algn="l">
              <a:spcBef>
                <a:spcPts val="220"/>
              </a:spcBef>
              <a:spcAft>
                <a:spcPts val="0"/>
              </a:spcAft>
              <a:buClr>
                <a:srgbClr val="538CD5"/>
              </a:buClr>
              <a:buSzPts val="1100"/>
              <a:buFont typeface="Arial"/>
              <a:buNone/>
            </a:pPr>
            <a:r>
              <a:rPr b="0" i="0" lang="en-US" sz="1100" u="none" cap="none" strike="noStrike">
                <a:solidFill>
                  <a:srgbClr val="538CD5"/>
                </a:solidFill>
                <a:latin typeface="Century Gothic"/>
                <a:ea typeface="Century Gothic"/>
                <a:cs typeface="Century Gothic"/>
                <a:sym typeface="Century Gothic"/>
              </a:rPr>
              <a:t>Deployment</a:t>
            </a:r>
          </a:p>
          <a:p>
            <a:pPr indent="-69850" lvl="0" marL="0" marR="0" rtl="0" algn="l">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Usability </a:t>
            </a:r>
            <a:r>
              <a:rPr b="0" i="0" lang="en-US" sz="1100" u="none" cap="none" strike="noStrike">
                <a:solidFill>
                  <a:schemeClr val="lt1"/>
                </a:solidFill>
                <a:latin typeface="Century Gothic"/>
                <a:ea typeface="Century Gothic"/>
                <a:cs typeface="Century Gothic"/>
                <a:sym typeface="Century Gothic"/>
              </a:rPr>
              <a:t>Software housed publicly on GitHub</a:t>
            </a:r>
          </a:p>
          <a:p>
            <a:pPr indent="-69850" lvl="0" marL="0" marR="0" rtl="0" algn="l">
              <a:spcBef>
                <a:spcPts val="220"/>
              </a:spcBef>
              <a:spcAft>
                <a:spcPts val="0"/>
              </a:spcAft>
              <a:buClr>
                <a:schemeClr val="dk1"/>
              </a:buClr>
              <a:buSzPts val="1100"/>
              <a:buFont typeface="Arial"/>
              <a:buNone/>
            </a:pPr>
            <a:r>
              <a:t/>
            </a:r>
            <a:endParaRPr b="0" i="0" sz="1100" u="none" cap="none" strike="noStrike">
              <a:solidFill>
                <a:schemeClr val="lt1"/>
              </a:solidFill>
              <a:latin typeface="Century Gothic"/>
              <a:ea typeface="Century Gothic"/>
              <a:cs typeface="Century Gothic"/>
              <a:sym typeface="Century Gothic"/>
            </a:endParaRPr>
          </a:p>
          <a:p>
            <a:pPr indent="-69850" lvl="0" marL="0" marR="0" rtl="0" algn="l">
              <a:spcBef>
                <a:spcPts val="220"/>
              </a:spcBef>
              <a:spcAft>
                <a:spcPts val="0"/>
              </a:spcAft>
              <a:buClr>
                <a:srgbClr val="558ED5"/>
              </a:buClr>
              <a:buSzPts val="1100"/>
              <a:buFont typeface="Arial"/>
              <a:buNone/>
            </a:pPr>
            <a:r>
              <a:rPr b="0" i="0" lang="en-US" sz="1100" u="none" cap="none" strike="noStrike">
                <a:solidFill>
                  <a:srgbClr val="558ED5"/>
                </a:solidFill>
                <a:latin typeface="Century Gothic"/>
                <a:ea typeface="Century Gothic"/>
                <a:cs typeface="Century Gothic"/>
                <a:sym typeface="Century Gothic"/>
              </a:rPr>
              <a:t>Maintenance &amp; Documentation</a:t>
            </a:r>
          </a:p>
          <a:p>
            <a:pPr indent="-69850" lvl="0" marL="0" marR="0" rtl="0" algn="l">
              <a:lnSpc>
                <a:spcPct val="150000"/>
              </a:lnSpc>
              <a:spcBef>
                <a:spcPts val="22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Software will be housed on GitHub Distributed Version Control System</a:t>
            </a:r>
          </a:p>
          <a:p>
            <a:pPr indent="-69850" lvl="0" marL="0" marR="0" rtl="0" algn="l">
              <a:lnSpc>
                <a:spcPct val="150000"/>
              </a:lnSpc>
              <a:spcBef>
                <a:spcPts val="220"/>
              </a:spcBef>
              <a:spcAft>
                <a:spcPts val="0"/>
              </a:spcAft>
              <a:buClr>
                <a:schemeClr val="lt1"/>
              </a:buClr>
              <a:buSzPts val="1100"/>
              <a:buFont typeface="Arial"/>
              <a:buNone/>
            </a:pPr>
            <a:r>
              <a:rPr b="0" i="0" lang="en-US" sz="1100" u="none" cap="none" strike="noStrike">
                <a:solidFill>
                  <a:schemeClr val="lt1"/>
                </a:solidFill>
                <a:latin typeface="Century Gothic"/>
                <a:ea typeface="Century Gothic"/>
                <a:cs typeface="Century Gothic"/>
                <a:sym typeface="Century Gothic"/>
              </a:rPr>
              <a:t>Software will be Public</a:t>
            </a:r>
          </a:p>
          <a:p>
            <a:pPr indent="-69850" lvl="0" marL="0" marR="0" rtl="0" algn="l">
              <a:lnSpc>
                <a:spcPct val="150000"/>
              </a:lnSpc>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Software will  be released under free and open source license</a:t>
            </a:r>
          </a:p>
          <a:p>
            <a:pPr indent="-69850" lvl="0" marL="0" marR="0" rtl="0" algn="l">
              <a:lnSpc>
                <a:spcPct val="150000"/>
              </a:lnSpc>
              <a:spcBef>
                <a:spcPts val="220"/>
              </a:spcBef>
              <a:spcAft>
                <a:spcPts val="0"/>
              </a:spcAft>
              <a:buClr>
                <a:srgbClr val="FFFFFF"/>
              </a:buClr>
              <a:buSzPts val="1100"/>
              <a:buFont typeface="Arial"/>
              <a:buNone/>
            </a:pPr>
            <a:r>
              <a:rPr b="0" i="0" lang="en-US" sz="1100" u="none" cap="none" strike="noStrike">
                <a:solidFill>
                  <a:srgbClr val="FFFFFF"/>
                </a:solidFill>
                <a:latin typeface="Century Gothic"/>
                <a:ea typeface="Century Gothic"/>
                <a:cs typeface="Century Gothic"/>
                <a:sym typeface="Century Gothic"/>
              </a:rPr>
              <a:t>README file</a:t>
            </a:r>
          </a:p>
          <a:p>
            <a:pPr indent="-63500" lvl="0" marL="0" marR="0" rtl="0" algn="l">
              <a:spcBef>
                <a:spcPts val="200"/>
              </a:spcBef>
              <a:spcAft>
                <a:spcPts val="0"/>
              </a:spcAft>
              <a:buClr>
                <a:schemeClr val="dk1"/>
              </a:buClr>
              <a:buSzPts val="1000"/>
              <a:buFont typeface="Arial"/>
              <a:buNone/>
            </a:pPr>
            <a:r>
              <a:t/>
            </a:r>
            <a:endParaRPr b="0" i="0" sz="10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58ED5"/>
              </a:buClr>
              <a:buSzPts val="3200"/>
              <a:buFont typeface="Century Gothic"/>
              <a:buNone/>
            </a:pPr>
            <a:r>
              <a:rPr b="0" i="0" lang="en-US" sz="3200" u="none" cap="none" strike="noStrike">
                <a:solidFill>
                  <a:srgbClr val="558ED5"/>
                </a:solidFill>
                <a:latin typeface="Century Gothic"/>
                <a:ea typeface="Century Gothic"/>
                <a:cs typeface="Century Gothic"/>
                <a:sym typeface="Century Gothic"/>
              </a:rPr>
              <a:t>Research</a:t>
            </a:r>
          </a:p>
        </p:txBody>
      </p:sp>
      <p:sp>
        <p:nvSpPr>
          <p:cNvPr id="452" name="Shape 452"/>
          <p:cNvSpPr txBox="1"/>
          <p:nvPr>
            <p:ph idx="1" type="body"/>
          </p:nvPr>
        </p:nvSpPr>
        <p:spPr>
          <a:xfrm>
            <a:off x="457200" y="1495425"/>
            <a:ext cx="8229600" cy="4953000"/>
          </a:xfrm>
          <a:prstGeom prst="rect">
            <a:avLst/>
          </a:prstGeom>
          <a:noFill/>
          <a:ln>
            <a:noFill/>
          </a:ln>
        </p:spPr>
        <p:txBody>
          <a:bodyPr anchorCtr="0" anchor="t" bIns="45700" lIns="91425" rIns="91425" wrap="square" tIns="45700">
            <a:noAutofit/>
          </a:bodyPr>
          <a:lstStyle/>
          <a:p>
            <a:pPr indent="-66675" lvl="0" marL="0" marR="0" rtl="0" algn="l">
              <a:spcBef>
                <a:spcPts val="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Asahi Technologies (2016). </a:t>
            </a:r>
            <a:r>
              <a:rPr b="0" i="1" lang="en-US" sz="1050" u="none" cap="none" strike="noStrike">
                <a:solidFill>
                  <a:schemeClr val="lt1"/>
                </a:solidFill>
                <a:latin typeface="Century Gothic"/>
                <a:ea typeface="Century Gothic"/>
                <a:cs typeface="Century Gothic"/>
                <a:sym typeface="Century Gothic"/>
              </a:rPr>
              <a:t>Waterfall methodology</a:t>
            </a:r>
            <a:r>
              <a:rPr b="0" i="0" lang="en-US" sz="1050" u="none" cap="none" strike="noStrike">
                <a:solidFill>
                  <a:schemeClr val="lt1"/>
                </a:solidFill>
                <a:latin typeface="Century Gothic"/>
                <a:ea typeface="Century Gothic"/>
                <a:cs typeface="Century Gothic"/>
                <a:sym typeface="Century Gothic"/>
              </a:rPr>
              <a:t> [Image]. Retrieved from https://www.asahitechnologies.com/wp-	content/uploads/2016/02/Waterfall.jpg</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Docker, Inc. (2017). What is Docker? Retrieved from https://www.docker.com/what-docker</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Duckett, J. (2014). </a:t>
            </a:r>
            <a:r>
              <a:rPr b="0" i="1" lang="en-US" sz="1050" u="none" cap="none" strike="noStrike">
                <a:solidFill>
                  <a:schemeClr val="lt1"/>
                </a:solidFill>
                <a:latin typeface="Century Gothic"/>
                <a:ea typeface="Century Gothic"/>
                <a:cs typeface="Century Gothic"/>
                <a:sym typeface="Century Gothic"/>
              </a:rPr>
              <a:t>JavaScript &amp; Jquery: Interactive front-end web development</a:t>
            </a:r>
            <a:r>
              <a:rPr b="0" i="0" lang="en-US" sz="1050" u="none" cap="none" strike="noStrike">
                <a:solidFill>
                  <a:schemeClr val="lt1"/>
                </a:solidFill>
                <a:latin typeface="Century Gothic"/>
                <a:ea typeface="Century Gothic"/>
                <a:cs typeface="Century Gothic"/>
                <a:sym typeface="Century Gothic"/>
              </a:rPr>
              <a:t>. Indianapolis, IN: John Wiley &amp; Sons, Inc.</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Infoicon Technologies. (2016). </a:t>
            </a:r>
            <a:r>
              <a:rPr b="0" i="1" lang="en-US" sz="1050" u="none" cap="none" strike="noStrike">
                <a:solidFill>
                  <a:schemeClr val="lt1"/>
                </a:solidFill>
                <a:latin typeface="Century Gothic"/>
                <a:ea typeface="Century Gothic"/>
                <a:cs typeface="Century Gothic"/>
                <a:sym typeface="Century Gothic"/>
              </a:rPr>
              <a:t>Development process</a:t>
            </a:r>
            <a:r>
              <a:rPr b="0" i="0" lang="en-US" sz="1050" u="none" cap="none" strike="noStrike">
                <a:solidFill>
                  <a:schemeClr val="lt1"/>
                </a:solidFill>
                <a:latin typeface="Century Gothic"/>
                <a:ea typeface="Century Gothic"/>
                <a:cs typeface="Century Gothic"/>
                <a:sym typeface="Century Gothic"/>
              </a:rPr>
              <a:t> [Image]. Retrieved from 	http://www.infoicontechnologies.com/assets/images/mobile-app-new.jpg</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Pelosi, M. (2016). </a:t>
            </a:r>
            <a:r>
              <a:rPr b="0" i="1" lang="en-US" sz="1050" u="none" cap="none" strike="noStrike">
                <a:solidFill>
                  <a:schemeClr val="lt1"/>
                </a:solidFill>
                <a:latin typeface="Century Gothic"/>
                <a:ea typeface="Century Gothic"/>
                <a:cs typeface="Century Gothic"/>
                <a:sym typeface="Century Gothic"/>
              </a:rPr>
              <a:t>Modern software methodologies for software engineering</a:t>
            </a:r>
            <a:r>
              <a:rPr b="0" i="0" lang="en-US" sz="1050" u="none" cap="none" strike="noStrike">
                <a:solidFill>
                  <a:schemeClr val="lt1"/>
                </a:solidFill>
                <a:latin typeface="Century Gothic"/>
                <a:ea typeface="Century Gothic"/>
                <a:cs typeface="Century Gothic"/>
                <a:sym typeface="Century Gothic"/>
              </a:rPr>
              <a:t>. Document posted in University of Maryland 	University College SWEN 603 9040 online classroom, archived at: http://campus.umuc.edu</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Sedgewick, R., &amp; Wayne, K. (2011). </a:t>
            </a:r>
            <a:r>
              <a:rPr b="0" i="1" lang="en-US" sz="1050" u="none" cap="none" strike="noStrike">
                <a:solidFill>
                  <a:schemeClr val="lt1"/>
                </a:solidFill>
                <a:latin typeface="Century Gothic"/>
                <a:ea typeface="Century Gothic"/>
                <a:cs typeface="Century Gothic"/>
                <a:sym typeface="Century Gothic"/>
              </a:rPr>
              <a:t>Algorithms</a:t>
            </a:r>
            <a:r>
              <a:rPr b="0" i="0" lang="en-US" sz="1050" u="none" cap="none" strike="noStrike">
                <a:solidFill>
                  <a:schemeClr val="lt1"/>
                </a:solidFill>
                <a:latin typeface="Century Gothic"/>
                <a:ea typeface="Century Gothic"/>
                <a:cs typeface="Century Gothic"/>
                <a:sym typeface="Century Gothic"/>
              </a:rPr>
              <a:t> (4</a:t>
            </a:r>
            <a:r>
              <a:rPr b="0" baseline="30000" i="0" lang="en-US" sz="1050" u="none" cap="none" strike="noStrike">
                <a:solidFill>
                  <a:schemeClr val="lt1"/>
                </a:solidFill>
                <a:latin typeface="Century Gothic"/>
                <a:ea typeface="Century Gothic"/>
                <a:cs typeface="Century Gothic"/>
                <a:sym typeface="Century Gothic"/>
              </a:rPr>
              <a:t>th</a:t>
            </a:r>
            <a:r>
              <a:rPr b="0" i="0" lang="en-US" sz="1050" u="none" cap="none" strike="noStrike">
                <a:solidFill>
                  <a:schemeClr val="lt1"/>
                </a:solidFill>
                <a:latin typeface="Century Gothic"/>
                <a:ea typeface="Century Gothic"/>
                <a:cs typeface="Century Gothic"/>
                <a:sym typeface="Century Gothic"/>
              </a:rPr>
              <a:t> ed.). Upper Saddle River, NJ: Pearson Education, Inc.</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Stallings, W., &amp; Case, T. (2013). </a:t>
            </a:r>
            <a:r>
              <a:rPr b="0" i="1" lang="en-US" sz="1050" u="none" cap="none" strike="noStrike">
                <a:solidFill>
                  <a:schemeClr val="lt1"/>
                </a:solidFill>
                <a:latin typeface="Century Gothic"/>
                <a:ea typeface="Century Gothic"/>
                <a:cs typeface="Century Gothic"/>
                <a:sym typeface="Century Gothic"/>
              </a:rPr>
              <a:t>Business Data Communications: Infrastructure, Networking, and Security</a:t>
            </a:r>
            <a:r>
              <a:rPr b="0" i="0" lang="en-US" sz="1050" u="none" cap="none" strike="noStrike">
                <a:solidFill>
                  <a:schemeClr val="lt1"/>
                </a:solidFill>
                <a:latin typeface="Century Gothic"/>
                <a:ea typeface="Century Gothic"/>
                <a:cs typeface="Century Gothic"/>
                <a:sym typeface="Century Gothic"/>
              </a:rPr>
              <a:t> (7</a:t>
            </a:r>
            <a:r>
              <a:rPr b="0" baseline="30000" i="0" lang="en-US" sz="1050" u="none" cap="none" strike="noStrike">
                <a:solidFill>
                  <a:schemeClr val="lt1"/>
                </a:solidFill>
                <a:latin typeface="Century Gothic"/>
                <a:ea typeface="Century Gothic"/>
                <a:cs typeface="Century Gothic"/>
                <a:sym typeface="Century Gothic"/>
              </a:rPr>
              <a:t>th</a:t>
            </a:r>
            <a:r>
              <a:rPr b="0" i="0" lang="en-US" sz="1050" u="none" cap="none" strike="noStrike">
                <a:solidFill>
                  <a:schemeClr val="lt1"/>
                </a:solidFill>
                <a:latin typeface="Century Gothic"/>
                <a:ea typeface="Century Gothic"/>
                <a:cs typeface="Century Gothic"/>
                <a:sym typeface="Century Gothic"/>
              </a:rPr>
              <a:t> ed.). Upper 	Saddle River, NJ: Pearson Education, Inc.</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Vogel, L. (2009, 2016). Dijkstra’s shortest path algorithm in Java – Tutorial: Vogella GmbH version 1.2, 29.09.2016. Retrieved 	from  http://www.vogella.com/tutorials/JavaAlgorithmsDijkstra/article.html </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Welsh, D. (2017). Navigation for space walks. Retrieved from  https://github.com/darenwelsh/EVANav</a:t>
            </a:r>
          </a:p>
          <a:p>
            <a:pPr indent="-66675" lvl="0" marL="0" marR="0" rtl="0" algn="l">
              <a:spcBef>
                <a:spcPts val="210"/>
              </a:spcBef>
              <a:spcAft>
                <a:spcPts val="0"/>
              </a:spcAft>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a:p>
            <a:pPr indent="-66675" lvl="0" marL="0" marR="0" rtl="0" algn="l">
              <a:spcBef>
                <a:spcPts val="210"/>
              </a:spcBef>
              <a:spcAft>
                <a:spcPts val="0"/>
              </a:spcAft>
              <a:buClr>
                <a:schemeClr val="lt1"/>
              </a:buClr>
              <a:buSzPts val="1050"/>
              <a:buFont typeface="Arial"/>
              <a:buNone/>
            </a:pPr>
            <a:r>
              <a:rPr b="0" i="0" lang="en-US" sz="1050" u="none" cap="none" strike="noStrike">
                <a:solidFill>
                  <a:schemeClr val="lt1"/>
                </a:solidFill>
                <a:latin typeface="Century Gothic"/>
                <a:ea typeface="Century Gothic"/>
                <a:cs typeface="Century Gothic"/>
                <a:sym typeface="Century Gothic"/>
              </a:rPr>
              <a:t>WisdmLabs. (2016). </a:t>
            </a:r>
            <a:r>
              <a:rPr b="0" i="1" lang="en-US" sz="1050" u="none" cap="none" strike="noStrike">
                <a:solidFill>
                  <a:schemeClr val="lt1"/>
                </a:solidFill>
                <a:latin typeface="Century Gothic"/>
                <a:ea typeface="Century Gothic"/>
                <a:cs typeface="Century Gothic"/>
                <a:sym typeface="Century Gothic"/>
              </a:rPr>
              <a:t>Design process</a:t>
            </a:r>
            <a:r>
              <a:rPr b="0" i="0" lang="en-US" sz="1050" u="none" cap="none" strike="noStrike">
                <a:solidFill>
                  <a:schemeClr val="lt1"/>
                </a:solidFill>
                <a:latin typeface="Century Gothic"/>
                <a:ea typeface="Century Gothic"/>
                <a:cs typeface="Century Gothic"/>
                <a:sym typeface="Century Gothic"/>
              </a:rPr>
              <a:t> [Image]. Retrieved from https://wisdmlabs.com/site/wp-content/uploads/2016/02/app-	design-process.png</a:t>
            </a:r>
          </a:p>
          <a:p>
            <a:pPr indent="-66675" lvl="0" marL="0" marR="0" rtl="0" algn="l">
              <a:spcBef>
                <a:spcPts val="210"/>
              </a:spcBef>
              <a:buClr>
                <a:schemeClr val="dk1"/>
              </a:buClr>
              <a:buSzPts val="1050"/>
              <a:buFont typeface="Arial"/>
              <a:buNone/>
            </a:pPr>
            <a:r>
              <a:t/>
            </a:r>
            <a:endParaRPr b="0" i="0" sz="105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Planning Objectives</a:t>
            </a:r>
          </a:p>
        </p:txBody>
      </p:sp>
      <p:sp>
        <p:nvSpPr>
          <p:cNvPr id="127" name="Shape 127"/>
          <p:cNvSpPr txBox="1"/>
          <p:nvPr>
            <p:ph idx="1" type="body"/>
          </p:nvPr>
        </p:nvSpPr>
        <p:spPr>
          <a:xfrm>
            <a:off x="457200" y="18288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Analyze the software requirements and interface software architecture.</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Decompose the software requirements and interface software architecture.</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Determine requirements and deliverables.</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Form development teams based on skill set and resource availability.</a:t>
            </a:r>
          </a:p>
          <a:p>
            <a:pPr indent="-342900" lvl="0" marL="342900" marR="0" rtl="0" algn="l">
              <a:spcBef>
                <a:spcPts val="280"/>
              </a:spcBef>
              <a:spcAft>
                <a:spcPts val="0"/>
              </a:spcAft>
              <a:buClr>
                <a:schemeClr val="dk1"/>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342900" lvl="0" marL="342900" marR="0" rtl="0" algn="l">
              <a:spcBef>
                <a:spcPts val="280"/>
              </a:spcBef>
              <a:buClr>
                <a:schemeClr val="lt1"/>
              </a:buClr>
              <a:buSzPts val="1400"/>
              <a:buFont typeface="Arial"/>
              <a:buChar char="•"/>
            </a:pPr>
            <a:r>
              <a:rPr b="0" i="0" lang="en-US" sz="1400" u="none" cap="none" strike="noStrike">
                <a:solidFill>
                  <a:schemeClr val="lt1"/>
                </a:solidFill>
                <a:latin typeface="Century Gothic"/>
                <a:ea typeface="Century Gothic"/>
                <a:cs typeface="Century Gothic"/>
                <a:sym typeface="Century Gothic"/>
              </a:rPr>
              <a:t>Employ communications management via weekly meetings.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Measured Accomplishments</a:t>
            </a:r>
          </a:p>
        </p:txBody>
      </p:sp>
      <p:sp>
        <p:nvSpPr>
          <p:cNvPr id="134" name="Shape 134"/>
          <p:cNvSpPr txBox="1"/>
          <p:nvPr>
            <p:ph idx="1" type="body"/>
          </p:nvPr>
        </p:nvSpPr>
        <p:spPr>
          <a:xfrm>
            <a:off x="457200" y="1467542"/>
            <a:ext cx="8229600" cy="4960603"/>
          </a:xfrm>
          <a:prstGeom prst="rect">
            <a:avLst/>
          </a:prstGeom>
          <a:noFill/>
          <a:ln>
            <a:noFill/>
          </a:ln>
        </p:spPr>
        <p:txBody>
          <a:bodyPr anchorCtr="0" anchor="t" bIns="45700" lIns="91425" rIns="91425" wrap="square" tIns="45700">
            <a:noAutofit/>
          </a:bodyPr>
          <a:lstStyle/>
          <a:p>
            <a:pPr indent="-95250" lvl="0" marL="0" marR="0" rtl="0" algn="ctr">
              <a:lnSpc>
                <a:spcPct val="80000"/>
              </a:lnSpc>
              <a:spcBef>
                <a:spcPts val="600"/>
              </a:spcBef>
              <a:spcAft>
                <a:spcPts val="0"/>
              </a:spcAft>
              <a:buClr>
                <a:srgbClr val="538CD5"/>
              </a:buClr>
              <a:buSzPts val="1500"/>
              <a:buFont typeface="Arial"/>
              <a:buNone/>
            </a:pPr>
            <a:r>
              <a:rPr b="0" i="0" lang="en-US" sz="1400" u="none" cap="none" strike="noStrike">
                <a:solidFill>
                  <a:srgbClr val="538CD5"/>
                </a:solidFill>
                <a:latin typeface="Century Gothic"/>
                <a:ea typeface="Century Gothic"/>
                <a:cs typeface="Century Gothic"/>
                <a:sym typeface="Century Gothic"/>
              </a:rPr>
              <a:t>Milestone 1: Delivered – October 1, 2017 </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Project Plan</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PowerPoint Presentation</a:t>
            </a:r>
          </a:p>
          <a:p>
            <a:pPr indent="-71437" lvl="1" marL="457200" marR="0" rtl="0" algn="ctr">
              <a:lnSpc>
                <a:spcPct val="80000"/>
              </a:lnSpc>
              <a:spcBef>
                <a:spcPts val="600"/>
              </a:spcBef>
              <a:spcAft>
                <a:spcPts val="0"/>
              </a:spcAft>
              <a:buClr>
                <a:schemeClr val="dk1"/>
              </a:buClr>
              <a:buSzPts val="1125"/>
              <a:buFont typeface="Arial"/>
              <a:buNone/>
            </a:pPr>
            <a:r>
              <a:t/>
            </a:r>
            <a:endParaRPr b="0" i="0" sz="1200" u="none" cap="none" strike="noStrike">
              <a:solidFill>
                <a:srgbClr val="FFFFFF"/>
              </a:solidFill>
              <a:latin typeface="Century Gothic"/>
              <a:ea typeface="Century Gothic"/>
              <a:cs typeface="Century Gothic"/>
              <a:sym typeface="Century Gothic"/>
            </a:endParaRPr>
          </a:p>
          <a:p>
            <a:pPr indent="-95250" lvl="0" marL="0" marR="0" rtl="0" algn="ctr">
              <a:lnSpc>
                <a:spcPct val="80000"/>
              </a:lnSpc>
              <a:spcBef>
                <a:spcPts val="600"/>
              </a:spcBef>
              <a:spcAft>
                <a:spcPts val="0"/>
              </a:spcAft>
              <a:buClr>
                <a:srgbClr val="558ED5"/>
              </a:buClr>
              <a:buSzPts val="1500"/>
              <a:buFont typeface="Arial"/>
              <a:buNone/>
            </a:pPr>
            <a:r>
              <a:rPr b="0" i="0" lang="en-US" sz="1400" u="none" cap="none" strike="noStrike">
                <a:solidFill>
                  <a:srgbClr val="558ED5"/>
                </a:solidFill>
                <a:latin typeface="Century Gothic"/>
                <a:ea typeface="Century Gothic"/>
                <a:cs typeface="Century Gothic"/>
                <a:sym typeface="Century Gothic"/>
              </a:rPr>
              <a:t>Milestone 2: Delivered – October 22, 2017</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Software Requirements Specification</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Test Plan</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Pseudocode</a:t>
            </a:r>
          </a:p>
          <a:p>
            <a:pPr indent="-79375" lvl="1" marL="457200" marR="0" rtl="0" algn="ctr">
              <a:lnSpc>
                <a:spcPct val="80000"/>
              </a:lnSpc>
              <a:spcBef>
                <a:spcPts val="600"/>
              </a:spcBef>
              <a:spcAft>
                <a:spcPts val="0"/>
              </a:spcAft>
              <a:buClr>
                <a:schemeClr val="dk1"/>
              </a:buClr>
              <a:buSzPts val="1250"/>
              <a:buFont typeface="Arial"/>
              <a:buNone/>
            </a:pPr>
            <a:r>
              <a:t/>
            </a:r>
            <a:endParaRPr b="0" i="0" sz="1200" u="none" cap="none" strike="noStrike">
              <a:solidFill>
                <a:srgbClr val="FFFFFF"/>
              </a:solidFill>
              <a:latin typeface="Century Gothic"/>
              <a:ea typeface="Century Gothic"/>
              <a:cs typeface="Century Gothic"/>
              <a:sym typeface="Century Gothic"/>
            </a:endParaRPr>
          </a:p>
          <a:p>
            <a:pPr indent="-95250" lvl="0" marL="0" marR="0" rtl="0" algn="ctr">
              <a:lnSpc>
                <a:spcPct val="80000"/>
              </a:lnSpc>
              <a:spcBef>
                <a:spcPts val="600"/>
              </a:spcBef>
              <a:spcAft>
                <a:spcPts val="0"/>
              </a:spcAft>
              <a:buClr>
                <a:srgbClr val="558ED5"/>
              </a:buClr>
              <a:buSzPts val="1500"/>
              <a:buFont typeface="Arial"/>
              <a:buNone/>
            </a:pPr>
            <a:r>
              <a:rPr b="0" i="0" lang="en-US" sz="1400" u="none" cap="none" strike="noStrike">
                <a:solidFill>
                  <a:srgbClr val="558ED5"/>
                </a:solidFill>
                <a:latin typeface="Century Gothic"/>
                <a:ea typeface="Century Gothic"/>
                <a:cs typeface="Century Gothic"/>
                <a:sym typeface="Century Gothic"/>
              </a:rPr>
              <a:t>Milestone 3: Delivered – November 12, 2017</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Prototype (Demo)</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Testing</a:t>
            </a:r>
          </a:p>
          <a:p>
            <a:pPr indent="-71437" lvl="1" marL="457200" marR="0" rtl="0" algn="ctr">
              <a:lnSpc>
                <a:spcPct val="80000"/>
              </a:lnSpc>
              <a:spcBef>
                <a:spcPts val="600"/>
              </a:spcBef>
              <a:spcAft>
                <a:spcPts val="0"/>
              </a:spcAft>
              <a:buClr>
                <a:schemeClr val="dk1"/>
              </a:buClr>
              <a:buSzPts val="1125"/>
              <a:buFont typeface="Arial"/>
              <a:buNone/>
            </a:pPr>
            <a:r>
              <a:t/>
            </a:r>
            <a:endParaRPr b="0" i="0" sz="1200" u="none" cap="none" strike="noStrike">
              <a:solidFill>
                <a:srgbClr val="FFFFFF"/>
              </a:solidFill>
              <a:latin typeface="Century Gothic"/>
              <a:ea typeface="Century Gothic"/>
              <a:cs typeface="Century Gothic"/>
              <a:sym typeface="Century Gothic"/>
            </a:endParaRPr>
          </a:p>
          <a:p>
            <a:pPr indent="-95250" lvl="0" marL="0" marR="0" rtl="0" algn="ctr">
              <a:lnSpc>
                <a:spcPct val="80000"/>
              </a:lnSpc>
              <a:spcBef>
                <a:spcPts val="600"/>
              </a:spcBef>
              <a:spcAft>
                <a:spcPts val="0"/>
              </a:spcAft>
              <a:buClr>
                <a:srgbClr val="558ED5"/>
              </a:buClr>
              <a:buSzPts val="1500"/>
              <a:buFont typeface="Arial"/>
              <a:buNone/>
            </a:pPr>
            <a:r>
              <a:rPr b="0" i="0" lang="en-US" sz="1400" u="none" cap="none" strike="noStrike">
                <a:solidFill>
                  <a:srgbClr val="558ED5"/>
                </a:solidFill>
                <a:latin typeface="Century Gothic"/>
                <a:ea typeface="Century Gothic"/>
                <a:cs typeface="Century Gothic"/>
                <a:sym typeface="Century Gothic"/>
              </a:rPr>
              <a:t>Milestone 4: Delivered – December 3, 2017</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Regression</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Quality Assurance</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Signoff</a:t>
            </a:r>
          </a:p>
          <a:p>
            <a:pPr indent="-87312" lvl="0" marL="57150" marR="0" rtl="0" algn="ctr">
              <a:lnSpc>
                <a:spcPct val="80000"/>
              </a:lnSpc>
              <a:spcBef>
                <a:spcPts val="600"/>
              </a:spcBef>
              <a:spcAft>
                <a:spcPts val="0"/>
              </a:spcAft>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PowerPoint Presentation</a:t>
            </a:r>
          </a:p>
          <a:p>
            <a:pPr indent="-87312" lvl="0" marL="57150" marR="0" rtl="0" algn="ctr">
              <a:lnSpc>
                <a:spcPct val="80000"/>
              </a:lnSpc>
              <a:spcBef>
                <a:spcPts val="600"/>
              </a:spcBef>
              <a:buClr>
                <a:srgbClr val="FFFFFF"/>
              </a:buClr>
              <a:buSzPts val="1375"/>
              <a:buFont typeface="Arial"/>
              <a:buNone/>
            </a:pPr>
            <a:r>
              <a:rPr b="0" i="0" lang="en-US" sz="1200" u="none" cap="none" strike="noStrike">
                <a:solidFill>
                  <a:srgbClr val="FFFFFF"/>
                </a:solidFill>
                <a:latin typeface="Century Gothic"/>
                <a:ea typeface="Century Gothic"/>
                <a:cs typeface="Century Gothic"/>
                <a:sym typeface="Century Gothic"/>
              </a:rPr>
              <a:t>Final Application Delivery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Statement of Work (SOW)</a:t>
            </a:r>
          </a:p>
        </p:txBody>
      </p:sp>
      <p:sp>
        <p:nvSpPr>
          <p:cNvPr id="141" name="Shape 141"/>
          <p:cNvSpPr txBox="1"/>
          <p:nvPr>
            <p:ph idx="1" type="body"/>
          </p:nvPr>
        </p:nvSpPr>
        <p:spPr>
          <a:xfrm>
            <a:off x="457200" y="1609725"/>
            <a:ext cx="8229600" cy="4787312"/>
          </a:xfrm>
          <a:prstGeom prst="rect">
            <a:avLst/>
          </a:prstGeom>
          <a:noFill/>
          <a:ln>
            <a:noFill/>
          </a:ln>
        </p:spPr>
        <p:txBody>
          <a:bodyPr anchorCtr="0" anchor="t" bIns="45700" lIns="91425" rIns="91425" wrap="square" tIns="45700">
            <a:noAutofit/>
          </a:bodyPr>
          <a:lstStyle/>
          <a:p>
            <a:pPr indent="-101600" lvl="0" marL="0" marR="0" rtl="0" algn="l">
              <a:spcBef>
                <a:spcPts val="0"/>
              </a:spcBef>
              <a:spcAft>
                <a:spcPts val="0"/>
              </a:spcAft>
              <a:buClr>
                <a:schemeClr val="lt1"/>
              </a:buClr>
              <a:buSzPts val="1600"/>
              <a:buFont typeface="Arial"/>
              <a:buNone/>
            </a:pPr>
            <a:r>
              <a:rPr b="0" i="0" lang="en-US" sz="1600" u="none" cap="none" strike="noStrike">
                <a:solidFill>
                  <a:schemeClr val="lt1"/>
                </a:solidFill>
                <a:latin typeface="Century Gothic"/>
                <a:ea typeface="Century Gothic"/>
                <a:cs typeface="Century Gothic"/>
                <a:sym typeface="Century Gothic"/>
              </a:rPr>
              <a:t>The final program was to:</a:t>
            </a: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spcAft>
                <a:spcPts val="0"/>
              </a:spcAft>
              <a:buClr>
                <a:schemeClr val="lt1"/>
              </a:buClr>
              <a:buSzPts val="1600"/>
              <a:buFont typeface="Arial"/>
              <a:buChar char="•"/>
            </a:pPr>
            <a:r>
              <a:rPr b="0" i="0" lang="en-US" sz="1600" u="none" cap="none" strike="noStrike">
                <a:solidFill>
                  <a:schemeClr val="lt1"/>
                </a:solidFill>
                <a:latin typeface="Century Gothic"/>
                <a:ea typeface="Century Gothic"/>
                <a:cs typeface="Century Gothic"/>
                <a:sym typeface="Century Gothic"/>
              </a:rPr>
              <a:t>Inform the client as to which path was the shortest distance, path encountered the least hazards, and path required longer arm reach when a crewmember was at a particular location and needed to get to another place on the other end of ISS.</a:t>
            </a: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101600" lvl="0" marL="0" marR="0" rtl="0" algn="l">
              <a:spcBef>
                <a:spcPts val="320"/>
              </a:spcBef>
              <a:spcAft>
                <a:spcPts val="0"/>
              </a:spcAft>
              <a:buClr>
                <a:schemeClr val="lt1"/>
              </a:buClr>
              <a:buSzPts val="1600"/>
              <a:buFont typeface="Arial"/>
              <a:buNone/>
            </a:pPr>
            <a:r>
              <a:rPr b="0" i="0" lang="en-US" sz="1600" u="none" cap="none" strike="noStrike">
                <a:solidFill>
                  <a:schemeClr val="lt1"/>
                </a:solidFill>
                <a:latin typeface="Century Gothic"/>
                <a:ea typeface="Century Gothic"/>
                <a:cs typeface="Century Gothic"/>
                <a:sym typeface="Century Gothic"/>
              </a:rPr>
              <a:t>The program was to consist of:</a:t>
            </a:r>
          </a:p>
          <a:p>
            <a:pPr indent="-342900" lvl="0" marL="342900" marR="0" rtl="0" algn="l">
              <a:spcBef>
                <a:spcPts val="320"/>
              </a:spcBef>
              <a:spcAft>
                <a:spcPts val="0"/>
              </a:spcAft>
              <a:buClr>
                <a:schemeClr val="dk1"/>
              </a:buClr>
              <a:buSzPts val="1600"/>
              <a:buFont typeface="Arial"/>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spcAft>
                <a:spcPts val="0"/>
              </a:spcAft>
              <a:buClr>
                <a:schemeClr val="lt1"/>
              </a:buClr>
              <a:buSzPts val="1600"/>
              <a:buFont typeface="Century Gothic"/>
              <a:buAutoNum type="alphaLcPeriod"/>
            </a:pPr>
            <a:r>
              <a:rPr b="0" i="0" lang="en-US" sz="1600" u="none" cap="none" strike="noStrike">
                <a:solidFill>
                  <a:schemeClr val="lt1"/>
                </a:solidFill>
                <a:latin typeface="Century Gothic"/>
                <a:ea typeface="Century Gothic"/>
                <a:cs typeface="Century Gothic"/>
                <a:sym typeface="Century Gothic"/>
              </a:rPr>
              <a:t>Creating an algorithm that found shortest paths for the exterior of the ISS using a 3D model with the Dijkstra Algorithm, as it finds the shortest path between two points in a graph and is modifiable for 3D.</a:t>
            </a:r>
          </a:p>
          <a:p>
            <a:pPr indent="-342900" lvl="0" marL="342900" marR="0" rtl="0" algn="l">
              <a:spcBef>
                <a:spcPts val="320"/>
              </a:spcBef>
              <a:spcAft>
                <a:spcPts val="0"/>
              </a:spcAft>
              <a:buClr>
                <a:schemeClr val="dk1"/>
              </a:buClr>
              <a:buSzPts val="1600"/>
              <a:buFont typeface="Century Gothic"/>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spcAft>
                <a:spcPts val="0"/>
              </a:spcAft>
              <a:buClr>
                <a:schemeClr val="lt1"/>
              </a:buClr>
              <a:buSzPts val="1600"/>
              <a:buFont typeface="Century Gothic"/>
              <a:buAutoNum type="alphaLcPeriod"/>
            </a:pPr>
            <a:r>
              <a:rPr b="0" i="0" lang="en-US" sz="1600" u="none" cap="none" strike="noStrike">
                <a:solidFill>
                  <a:schemeClr val="lt1"/>
                </a:solidFill>
                <a:latin typeface="Century Gothic"/>
                <a:ea typeface="Century Gothic"/>
                <a:cs typeface="Century Gothic"/>
                <a:sym typeface="Century Gothic"/>
              </a:rPr>
              <a:t>Creating maps and navigation for the exterior of the ISS (using handrails and structural beams).</a:t>
            </a:r>
          </a:p>
          <a:p>
            <a:pPr indent="-342900" lvl="0" marL="342900" marR="0" rtl="0" algn="l">
              <a:spcBef>
                <a:spcPts val="320"/>
              </a:spcBef>
              <a:spcAft>
                <a:spcPts val="0"/>
              </a:spcAft>
              <a:buClr>
                <a:schemeClr val="dk1"/>
              </a:buClr>
              <a:buSzPts val="1600"/>
              <a:buFont typeface="Century Gothic"/>
              <a:buNone/>
            </a:pPr>
            <a:r>
              <a:t/>
            </a:r>
            <a:endParaRPr b="0" i="0" sz="16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buClr>
                <a:schemeClr val="lt1"/>
              </a:buClr>
              <a:buSzPts val="1600"/>
              <a:buFont typeface="Century Gothic"/>
              <a:buAutoNum type="alphaLcPeriod"/>
            </a:pPr>
            <a:r>
              <a:rPr b="0" i="0" lang="en-US" sz="1600" u="none" cap="none" strike="noStrike">
                <a:solidFill>
                  <a:schemeClr val="lt1"/>
                </a:solidFill>
                <a:latin typeface="Century Gothic"/>
                <a:ea typeface="Century Gothic"/>
                <a:cs typeface="Century Gothic"/>
                <a:sym typeface="Century Gothic"/>
              </a:rPr>
              <a:t>Designing something like Google Maps with navigation.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203200" lvl="0" marL="0" marR="0" rtl="0" algn="ctr">
              <a:spcBef>
                <a:spcPts val="0"/>
              </a:spcBef>
              <a:buClr>
                <a:srgbClr val="538CD5"/>
              </a:buClr>
              <a:buSzPts val="3200"/>
              <a:buFont typeface="Century Gothic"/>
              <a:buNone/>
            </a:pPr>
            <a:r>
              <a:rPr b="0" i="0" lang="en-US" sz="3200" u="none" cap="none" strike="noStrike">
                <a:solidFill>
                  <a:srgbClr val="538CD5"/>
                </a:solidFill>
                <a:latin typeface="Century Gothic"/>
                <a:ea typeface="Century Gothic"/>
                <a:cs typeface="Century Gothic"/>
                <a:sym typeface="Century Gothic"/>
              </a:rPr>
              <a:t>Software Development Plan</a:t>
            </a:r>
            <a:br>
              <a:rPr b="0" i="0" lang="en-US" sz="3200" u="none" cap="none" strike="noStrike">
                <a:solidFill>
                  <a:srgbClr val="538CD5"/>
                </a:solidFill>
                <a:latin typeface="Century Gothic"/>
                <a:ea typeface="Century Gothic"/>
                <a:cs typeface="Century Gothic"/>
                <a:sym typeface="Century Gothic"/>
              </a:rPr>
            </a:br>
            <a:r>
              <a:rPr b="0" i="0" lang="en-US" sz="2400" u="none" cap="none" strike="noStrike">
                <a:solidFill>
                  <a:srgbClr val="7F7F7F"/>
                </a:solidFill>
                <a:latin typeface="Century Gothic"/>
                <a:ea typeface="Century Gothic"/>
                <a:cs typeface="Century Gothic"/>
                <a:sym typeface="Century Gothic"/>
              </a:rPr>
              <a:t>Principal Needs</a:t>
            </a:r>
          </a:p>
        </p:txBody>
      </p:sp>
      <p:sp>
        <p:nvSpPr>
          <p:cNvPr id="148" name="Shape 148"/>
          <p:cNvSpPr txBox="1"/>
          <p:nvPr>
            <p:ph idx="1" type="body"/>
          </p:nvPr>
        </p:nvSpPr>
        <p:spPr>
          <a:xfrm>
            <a:off x="457200" y="1762125"/>
            <a:ext cx="8229600" cy="4787312"/>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ts val="1600"/>
              <a:buFont typeface="Arial"/>
              <a:buChar char="•"/>
            </a:pPr>
            <a:r>
              <a:rPr b="0" i="0" lang="en-US" sz="1600" u="none" cap="none" strike="noStrike">
                <a:solidFill>
                  <a:schemeClr val="lt1"/>
                </a:solidFill>
                <a:latin typeface="Century Gothic"/>
                <a:ea typeface="Century Gothic"/>
                <a:cs typeface="Century Gothic"/>
                <a:sym typeface="Century Gothic"/>
              </a:rPr>
              <a:t>Users of the software are:</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Astronauts </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Astronaut Trainers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Space Walk Procedure Writers</a:t>
            </a:r>
          </a:p>
          <a:p>
            <a:pPr indent="-76200" lvl="1" marL="457200" marR="0" rtl="0" algn="l">
              <a:spcBef>
                <a:spcPts val="240"/>
              </a:spcBef>
              <a:spcAft>
                <a:spcPts val="0"/>
              </a:spcAft>
              <a:buClr>
                <a:schemeClr val="dk1"/>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342900" lvl="0" marL="342900" marR="0" rtl="0" algn="l">
              <a:spcBef>
                <a:spcPts val="320"/>
              </a:spcBef>
              <a:spcAft>
                <a:spcPts val="0"/>
              </a:spcAft>
              <a:buClr>
                <a:schemeClr val="lt1"/>
              </a:buClr>
              <a:buSzPts val="1600"/>
              <a:buFont typeface="Arial"/>
              <a:buChar char="•"/>
            </a:pPr>
            <a:r>
              <a:rPr b="0" i="0" lang="en-US" sz="1600" u="none" cap="none" strike="noStrike">
                <a:solidFill>
                  <a:schemeClr val="lt1"/>
                </a:solidFill>
                <a:latin typeface="Century Gothic"/>
                <a:ea typeface="Century Gothic"/>
                <a:cs typeface="Century Gothic"/>
                <a:sym typeface="Century Gothic"/>
              </a:rPr>
              <a:t>The software will be used to:</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Train astronauts on how to perform space walks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Plan astronaut’s spacewalks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Write astronauts procedures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Map out translation paths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Choreograph maneuvers involving robotic arm (SSRMS)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Avoid hazards (radiating antennas and sharp edges)</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Deviate in real-time</a:t>
            </a:r>
          </a:p>
          <a:p>
            <a:pPr indent="-285750" lvl="1" marL="742950" marR="0" rtl="0" algn="l">
              <a:spcBef>
                <a:spcPts val="240"/>
              </a:spcBef>
              <a:spcAft>
                <a:spcPts val="0"/>
              </a:spcAft>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Take input data for the user to establish the ideal path(s)</a:t>
            </a:r>
          </a:p>
          <a:p>
            <a:pPr indent="-285750" lvl="1" marL="742950" marR="0" rtl="0" algn="l">
              <a:spcBef>
                <a:spcPts val="240"/>
              </a:spcBef>
              <a:buClr>
                <a:schemeClr val="lt1"/>
              </a:buClr>
              <a:buSzPts val="1200"/>
              <a:buFont typeface="Arial"/>
              <a:buChar char="–"/>
            </a:pPr>
            <a:r>
              <a:rPr b="0" i="0" lang="en-US" sz="1200" u="none" cap="none" strike="noStrike">
                <a:solidFill>
                  <a:schemeClr val="lt1"/>
                </a:solidFill>
                <a:latin typeface="Century Gothic"/>
                <a:ea typeface="Century Gothic"/>
                <a:cs typeface="Century Gothic"/>
                <a:sym typeface="Century Gothic"/>
              </a:rPr>
              <a:t>Display output data of the determined ideal path(s)</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